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Lst>
  <p:sldSz cy="10058400" cx="7772400"/>
  <p:notesSz cx="6858000" cy="9144000"/>
  <p:embeddedFontLst>
    <p:embeddedFont>
      <p:font typeface="Montserrat"/>
      <p:regular r:id="rId9"/>
      <p:bold r:id="rId10"/>
      <p:italic r:id="rId11"/>
      <p:boldItalic r:id="rId12"/>
    </p:embeddedFont>
    <p:embeddedFont>
      <p:font typeface="Montserrat Light"/>
      <p:regular r:id="rId13"/>
      <p:bold r:id="rId14"/>
      <p:italic r:id="rId15"/>
      <p:boldItalic r:id="rId16"/>
    </p:embeddedFont>
    <p:embeddedFont>
      <p:font typeface="Montserrat ExtraBold"/>
      <p:bold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3FEBF4D-2FC1-4519-BA78-A102C1ADCD9E}">
  <a:tblStyle styleId="{73FEBF4D-2FC1-4519-BA78-A102C1ADCD9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font" Target="fonts/MontserratLight-regular.fntdata"/><Relationship Id="rId18" Type="http://schemas.openxmlformats.org/officeDocument/2006/relationships/font" Target="fonts/MontserratExtraBold-boldItalic.fntdata"/><Relationship Id="rId8" Type="http://schemas.openxmlformats.org/officeDocument/2006/relationships/slide" Target="slides/slide2.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font" Target="fonts/Montserrat-boldItalic.fntdata"/><Relationship Id="rId17" Type="http://schemas.openxmlformats.org/officeDocument/2006/relationships/font" Target="fonts/MontserratExtraBold-bold.fntdata"/><Relationship Id="rId7" Type="http://schemas.openxmlformats.org/officeDocument/2006/relationships/slide" Target="slides/slide1.xml"/><Relationship Id="rId2" Type="http://schemas.openxmlformats.org/officeDocument/2006/relationships/viewProps" Target="viewProps.xml"/><Relationship Id="rId16" Type="http://schemas.openxmlformats.org/officeDocument/2006/relationships/font" Target="fonts/MontserratLight-boldItalic.fntdata"/><Relationship Id="rId20" Type="http://schemas.openxmlformats.org/officeDocument/2006/relationships/customXml" Target="../customXml/item2.xml"/><Relationship Id="rId11" Type="http://schemas.openxmlformats.org/officeDocument/2006/relationships/font" Target="fonts/Montserrat-italic.fntdata"/><Relationship Id="rId1" Type="http://schemas.openxmlformats.org/officeDocument/2006/relationships/theme" Target="theme/theme2.xml"/><Relationship Id="rId6" Type="http://schemas.openxmlformats.org/officeDocument/2006/relationships/notesMaster" Target="notesMasters/notesMaster1.xml"/><Relationship Id="rId15" Type="http://schemas.openxmlformats.org/officeDocument/2006/relationships/font" Target="fonts/MontserratLight-italic.fntdata"/><Relationship Id="rId5" Type="http://schemas.openxmlformats.org/officeDocument/2006/relationships/slideMaster" Target="slideMasters/slideMaster1.xml"/><Relationship Id="rId10" Type="http://schemas.openxmlformats.org/officeDocument/2006/relationships/font" Target="fonts/Montserrat-bold.fntdata"/><Relationship Id="rId19" Type="http://schemas.openxmlformats.org/officeDocument/2006/relationships/customXml" Target="../customXml/item1.xml"/><Relationship Id="rId4" Type="http://schemas.openxmlformats.org/officeDocument/2006/relationships/tableStyles" Target="tableStyles.xml"/><Relationship Id="rId9" Type="http://schemas.openxmlformats.org/officeDocument/2006/relationships/font" Target="fonts/Montserrat-regular.fntdata"/><Relationship Id="rId14" Type="http://schemas.openxmlformats.org/officeDocument/2006/relationships/font" Target="fonts/Montserrat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4"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3702b29cb_0_0:notes"/>
          <p:cNvSpPr/>
          <p:nvPr>
            <p:ph idx="2" type="sldImg"/>
          </p:nvPr>
        </p:nvSpPr>
        <p:spPr>
          <a:xfrm>
            <a:off x="210448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3702b29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200">
              <a:solidFill>
                <a:schemeClr val="dk1"/>
              </a:solidFill>
              <a:latin typeface="Muli"/>
              <a:ea typeface="Muli"/>
              <a:cs typeface="Muli"/>
              <a:sym typeface="Muli"/>
            </a:endParaRPr>
          </a:p>
          <a:p>
            <a:pPr indent="0" lvl="0" marL="0" rtl="0" algn="l">
              <a:spcBef>
                <a:spcPts val="0"/>
              </a:spcBef>
              <a:spcAft>
                <a:spcPts val="0"/>
              </a:spcAft>
              <a:buNone/>
            </a:pPr>
            <a:r>
              <a:t/>
            </a:r>
            <a:endParaRPr b="1" sz="1200">
              <a:solidFill>
                <a:schemeClr val="dk1"/>
              </a:solidFill>
              <a:latin typeface="Muli"/>
              <a:ea typeface="Muli"/>
              <a:cs typeface="Muli"/>
              <a:sym typeface="Mul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dd4a1622ea_0_7:notes"/>
          <p:cNvSpPr/>
          <p:nvPr>
            <p:ph idx="2" type="sldImg"/>
          </p:nvPr>
        </p:nvSpPr>
        <p:spPr>
          <a:xfrm>
            <a:off x="2104484"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dd4a1622e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200">
              <a:solidFill>
                <a:schemeClr val="dk1"/>
              </a:solidFill>
              <a:latin typeface="Muli"/>
              <a:ea typeface="Muli"/>
              <a:cs typeface="Muli"/>
              <a:sym typeface="Muli"/>
            </a:endParaRPr>
          </a:p>
          <a:p>
            <a:pPr indent="0" lvl="0" marL="0" rtl="0" algn="l">
              <a:spcBef>
                <a:spcPts val="0"/>
              </a:spcBef>
              <a:spcAft>
                <a:spcPts val="0"/>
              </a:spcAft>
              <a:buNone/>
            </a:pPr>
            <a:r>
              <a:t/>
            </a:r>
            <a:endParaRPr b="1" sz="1200">
              <a:solidFill>
                <a:schemeClr val="dk1"/>
              </a:solidFill>
              <a:latin typeface="Muli"/>
              <a:ea typeface="Muli"/>
              <a:cs typeface="Muli"/>
              <a:sym typeface="Mul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264945" y="5542289"/>
            <a:ext cx="7242600" cy="15498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113100" lIns="113100" spcFirstLastPara="1" rIns="113100" wrap="square" tIns="113100">
            <a:noAutofit/>
          </a:bodyPr>
          <a:lstStyle>
            <a:lvl1pPr indent="-368300" lvl="0" marL="457200" algn="ctr">
              <a:spcBef>
                <a:spcPts val="0"/>
              </a:spcBef>
              <a:spcAft>
                <a:spcPts val="0"/>
              </a:spcAft>
              <a:buSzPts val="2200"/>
              <a:buChar char="●"/>
              <a:defRPr/>
            </a:lvl1pPr>
            <a:lvl2pPr indent="-336550" lvl="1" marL="914400" algn="ctr">
              <a:spcBef>
                <a:spcPts val="2000"/>
              </a:spcBef>
              <a:spcAft>
                <a:spcPts val="0"/>
              </a:spcAft>
              <a:buSzPts val="1700"/>
              <a:buChar char="○"/>
              <a:defRPr/>
            </a:lvl2pPr>
            <a:lvl3pPr indent="-336550" lvl="2" marL="1371600" algn="ctr">
              <a:spcBef>
                <a:spcPts val="2000"/>
              </a:spcBef>
              <a:spcAft>
                <a:spcPts val="0"/>
              </a:spcAft>
              <a:buSzPts val="1700"/>
              <a:buChar char="■"/>
              <a:defRPr/>
            </a:lvl3pPr>
            <a:lvl4pPr indent="-336550" lvl="3" marL="1828800" algn="ctr">
              <a:spcBef>
                <a:spcPts val="2000"/>
              </a:spcBef>
              <a:spcAft>
                <a:spcPts val="0"/>
              </a:spcAft>
              <a:buSzPts val="1700"/>
              <a:buChar char="●"/>
              <a:defRPr/>
            </a:lvl4pPr>
            <a:lvl5pPr indent="-336550" lvl="4" marL="2286000" algn="ctr">
              <a:spcBef>
                <a:spcPts val="2000"/>
              </a:spcBef>
              <a:spcAft>
                <a:spcPts val="0"/>
              </a:spcAft>
              <a:buSzPts val="1700"/>
              <a:buChar char="○"/>
              <a:defRPr/>
            </a:lvl5pPr>
            <a:lvl6pPr indent="-336550" lvl="5" marL="2743200" algn="ctr">
              <a:spcBef>
                <a:spcPts val="2000"/>
              </a:spcBef>
              <a:spcAft>
                <a:spcPts val="0"/>
              </a:spcAft>
              <a:buSzPts val="1700"/>
              <a:buChar char="■"/>
              <a:defRPr/>
            </a:lvl6pPr>
            <a:lvl7pPr indent="-336550" lvl="6" marL="3200400" algn="ctr">
              <a:spcBef>
                <a:spcPts val="2000"/>
              </a:spcBef>
              <a:spcAft>
                <a:spcPts val="0"/>
              </a:spcAft>
              <a:buSzPts val="1700"/>
              <a:buChar char="●"/>
              <a:defRPr/>
            </a:lvl7pPr>
            <a:lvl8pPr indent="-336550" lvl="7" marL="3657600" algn="ctr">
              <a:spcBef>
                <a:spcPts val="2000"/>
              </a:spcBef>
              <a:spcAft>
                <a:spcPts val="0"/>
              </a:spcAft>
              <a:buSzPts val="1700"/>
              <a:buChar char="○"/>
              <a:defRPr/>
            </a:lvl8pPr>
            <a:lvl9pPr indent="-336550" lvl="8" marL="4114800" algn="ctr">
              <a:spcBef>
                <a:spcPts val="2000"/>
              </a:spcBef>
              <a:spcAft>
                <a:spcPts val="2000"/>
              </a:spcAft>
              <a:buSzPts val="17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113100" lIns="113100" spcFirstLastPara="1" rIns="113100" wrap="square" tIns="11310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202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202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202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500"/>
          </a:xfrm>
          <a:prstGeom prst="rect">
            <a:avLst/>
          </a:prstGeom>
        </p:spPr>
        <p:txBody>
          <a:bodyPr anchorCtr="0" anchor="b" bIns="113100" lIns="113100" spcFirstLastPara="1" rIns="113100" wrap="square" tIns="11310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113100" lIns="113100" spcFirstLastPara="1" rIns="113100" wrap="square" tIns="11310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8000100"/>
          </a:xfrm>
          <a:prstGeom prst="rect">
            <a:avLst/>
          </a:prstGeom>
        </p:spPr>
        <p:txBody>
          <a:bodyPr anchorCtr="0" anchor="ctr" bIns="113100" lIns="113100" spcFirstLastPara="1" rIns="113100" wrap="square" tIns="11310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4198575" y="1415969"/>
            <a:ext cx="3261600" cy="7225800"/>
          </a:xfrm>
          <a:prstGeom prst="rect">
            <a:avLst/>
          </a:prstGeom>
        </p:spPr>
        <p:txBody>
          <a:bodyPr anchorCtr="0" anchor="ctr"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113100" lIns="113100" spcFirstLastPara="1" rIns="113100" wrap="square" tIns="113100">
            <a:no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20200"/>
          </a:xfrm>
          <a:prstGeom prst="rect">
            <a:avLst/>
          </a:prstGeom>
          <a:noFill/>
          <a:ln>
            <a:noFill/>
          </a:ln>
        </p:spPr>
        <p:txBody>
          <a:bodyPr anchorCtr="0" anchor="t" bIns="113100" lIns="113100" spcFirstLastPara="1" rIns="113100" wrap="square" tIns="11310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113100" lIns="113100" spcFirstLastPara="1" rIns="113100" wrap="square" tIns="113100">
            <a:no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2000"/>
              </a:spcBef>
              <a:spcAft>
                <a:spcPts val="0"/>
              </a:spcAft>
              <a:buClr>
                <a:schemeClr val="dk2"/>
              </a:buClr>
              <a:buSzPts val="1700"/>
              <a:buChar char="○"/>
              <a:defRPr sz="1700">
                <a:solidFill>
                  <a:schemeClr val="dk2"/>
                </a:solidFill>
              </a:defRPr>
            </a:lvl2pPr>
            <a:lvl3pPr indent="-336550" lvl="2" marL="1371600">
              <a:lnSpc>
                <a:spcPct val="115000"/>
              </a:lnSpc>
              <a:spcBef>
                <a:spcPts val="2000"/>
              </a:spcBef>
              <a:spcAft>
                <a:spcPts val="0"/>
              </a:spcAft>
              <a:buClr>
                <a:schemeClr val="dk2"/>
              </a:buClr>
              <a:buSzPts val="1700"/>
              <a:buChar char="■"/>
              <a:defRPr sz="1700">
                <a:solidFill>
                  <a:schemeClr val="dk2"/>
                </a:solidFill>
              </a:defRPr>
            </a:lvl3pPr>
            <a:lvl4pPr indent="-336550" lvl="3" marL="1828800">
              <a:lnSpc>
                <a:spcPct val="115000"/>
              </a:lnSpc>
              <a:spcBef>
                <a:spcPts val="2000"/>
              </a:spcBef>
              <a:spcAft>
                <a:spcPts val="0"/>
              </a:spcAft>
              <a:buClr>
                <a:schemeClr val="dk2"/>
              </a:buClr>
              <a:buSzPts val="1700"/>
              <a:buChar char="●"/>
              <a:defRPr sz="1700">
                <a:solidFill>
                  <a:schemeClr val="dk2"/>
                </a:solidFill>
              </a:defRPr>
            </a:lvl4pPr>
            <a:lvl5pPr indent="-336550" lvl="4" marL="2286000">
              <a:lnSpc>
                <a:spcPct val="115000"/>
              </a:lnSpc>
              <a:spcBef>
                <a:spcPts val="2000"/>
              </a:spcBef>
              <a:spcAft>
                <a:spcPts val="0"/>
              </a:spcAft>
              <a:buClr>
                <a:schemeClr val="dk2"/>
              </a:buClr>
              <a:buSzPts val="1700"/>
              <a:buChar char="○"/>
              <a:defRPr sz="1700">
                <a:solidFill>
                  <a:schemeClr val="dk2"/>
                </a:solidFill>
              </a:defRPr>
            </a:lvl5pPr>
            <a:lvl6pPr indent="-336550" lvl="5" marL="2743200">
              <a:lnSpc>
                <a:spcPct val="115000"/>
              </a:lnSpc>
              <a:spcBef>
                <a:spcPts val="2000"/>
              </a:spcBef>
              <a:spcAft>
                <a:spcPts val="0"/>
              </a:spcAft>
              <a:buClr>
                <a:schemeClr val="dk2"/>
              </a:buClr>
              <a:buSzPts val="1700"/>
              <a:buChar char="■"/>
              <a:defRPr sz="1700">
                <a:solidFill>
                  <a:schemeClr val="dk2"/>
                </a:solidFill>
              </a:defRPr>
            </a:lvl6pPr>
            <a:lvl7pPr indent="-336550" lvl="6" marL="3200400">
              <a:lnSpc>
                <a:spcPct val="115000"/>
              </a:lnSpc>
              <a:spcBef>
                <a:spcPts val="2000"/>
              </a:spcBef>
              <a:spcAft>
                <a:spcPts val="0"/>
              </a:spcAft>
              <a:buClr>
                <a:schemeClr val="dk2"/>
              </a:buClr>
              <a:buSzPts val="1700"/>
              <a:buChar char="●"/>
              <a:defRPr sz="1700">
                <a:solidFill>
                  <a:schemeClr val="dk2"/>
                </a:solidFill>
              </a:defRPr>
            </a:lvl7pPr>
            <a:lvl8pPr indent="-336550" lvl="7" marL="3657600">
              <a:lnSpc>
                <a:spcPct val="115000"/>
              </a:lnSpc>
              <a:spcBef>
                <a:spcPts val="2000"/>
              </a:spcBef>
              <a:spcAft>
                <a:spcPts val="0"/>
              </a:spcAft>
              <a:buClr>
                <a:schemeClr val="dk2"/>
              </a:buClr>
              <a:buSzPts val="1700"/>
              <a:buChar char="○"/>
              <a:defRPr sz="1700">
                <a:solidFill>
                  <a:schemeClr val="dk2"/>
                </a:solidFill>
              </a:defRPr>
            </a:lvl8pPr>
            <a:lvl9pPr indent="-336550" lvl="8" marL="4114800">
              <a:lnSpc>
                <a:spcPct val="115000"/>
              </a:lnSpc>
              <a:spcBef>
                <a:spcPts val="2000"/>
              </a:spcBef>
              <a:spcAft>
                <a:spcPts val="200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113100" lIns="113100" spcFirstLastPara="1" rIns="113100" wrap="square" tIns="11310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0.png"/><Relationship Id="rId11" Type="http://schemas.openxmlformats.org/officeDocument/2006/relationships/image" Target="../media/image3.png"/><Relationship Id="rId22" Type="http://schemas.openxmlformats.org/officeDocument/2006/relationships/image" Target="../media/image11.png"/><Relationship Id="rId10" Type="http://schemas.openxmlformats.org/officeDocument/2006/relationships/hyperlink" Target="https://twitter.com/aimsed" TargetMode="External"/><Relationship Id="rId21" Type="http://schemas.openxmlformats.org/officeDocument/2006/relationships/image" Target="../media/image12.png"/><Relationship Id="rId13" Type="http://schemas.openxmlformats.org/officeDocument/2006/relationships/hyperlink" Target="https://www.pinterest.com/aimsed/" TargetMode="External"/><Relationship Id="rId12" Type="http://schemas.openxmlformats.org/officeDocument/2006/relationships/hyperlink" Target="https://www.facebook.com/aimsed" TargetMode="External"/><Relationship Id="rId23"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https://aimscenter.org" TargetMode="External"/><Relationship Id="rId9" Type="http://schemas.openxmlformats.org/officeDocument/2006/relationships/image" Target="../media/image2.png"/><Relationship Id="rId15" Type="http://schemas.openxmlformats.org/officeDocument/2006/relationships/image" Target="../media/image4.png"/><Relationship Id="rId14" Type="http://schemas.openxmlformats.org/officeDocument/2006/relationships/image" Target="../media/image1.png"/><Relationship Id="rId17" Type="http://schemas.openxmlformats.org/officeDocument/2006/relationships/image" Target="../media/image9.png"/><Relationship Id="rId16" Type="http://schemas.openxmlformats.org/officeDocument/2006/relationships/hyperlink" Target="https://www.aimscenter.org/" TargetMode="External"/><Relationship Id="rId5" Type="http://schemas.openxmlformats.org/officeDocument/2006/relationships/hyperlink" Target="https://www.instagram.com/aimscenter/" TargetMode="External"/><Relationship Id="rId19" Type="http://schemas.openxmlformats.org/officeDocument/2006/relationships/image" Target="../media/image7.png"/><Relationship Id="rId6" Type="http://schemas.openxmlformats.org/officeDocument/2006/relationships/image" Target="../media/image6.png"/><Relationship Id="rId18" Type="http://schemas.openxmlformats.org/officeDocument/2006/relationships/hyperlink" Target="https://www.youtube.com/watch?v=Rm3JsewQIWw" TargetMode="External"/><Relationship Id="rId7" Type="http://schemas.openxmlformats.org/officeDocument/2006/relationships/hyperlink" Target="https://www.instagram.com/aimscenter/" TargetMode="External"/><Relationship Id="rId8" Type="http://schemas.openxmlformats.org/officeDocument/2006/relationships/hyperlink" Target="https://www.instagram.com/aimscenter/" TargetMode="External"/></Relationships>
</file>

<file path=ppt/slides/_rels/slide2.xml.rels><?xml version="1.0" encoding="UTF-8" standalone="yes"?><Relationships xmlns="http://schemas.openxmlformats.org/package/2006/relationships"><Relationship Id="rId20" Type="http://schemas.openxmlformats.org/officeDocument/2006/relationships/image" Target="../media/image10.png"/><Relationship Id="rId11" Type="http://schemas.openxmlformats.org/officeDocument/2006/relationships/image" Target="../media/image3.png"/><Relationship Id="rId22" Type="http://schemas.openxmlformats.org/officeDocument/2006/relationships/image" Target="../media/image11.png"/><Relationship Id="rId10" Type="http://schemas.openxmlformats.org/officeDocument/2006/relationships/hyperlink" Target="https://twitter.com/aimsed" TargetMode="External"/><Relationship Id="rId21" Type="http://schemas.openxmlformats.org/officeDocument/2006/relationships/image" Target="../media/image12.png"/><Relationship Id="rId13" Type="http://schemas.openxmlformats.org/officeDocument/2006/relationships/hyperlink" Target="https://www.pinterest.com/aimsed/" TargetMode="External"/><Relationship Id="rId12" Type="http://schemas.openxmlformats.org/officeDocument/2006/relationships/hyperlink" Target="https://www.facebook.com/aimsed" TargetMode="External"/><Relationship Id="rId23"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s://aimscenter.org" TargetMode="External"/><Relationship Id="rId9" Type="http://schemas.openxmlformats.org/officeDocument/2006/relationships/image" Target="../media/image2.png"/><Relationship Id="rId15" Type="http://schemas.openxmlformats.org/officeDocument/2006/relationships/image" Target="../media/image4.png"/><Relationship Id="rId14" Type="http://schemas.openxmlformats.org/officeDocument/2006/relationships/image" Target="../media/image1.png"/><Relationship Id="rId17" Type="http://schemas.openxmlformats.org/officeDocument/2006/relationships/image" Target="../media/image9.png"/><Relationship Id="rId16" Type="http://schemas.openxmlformats.org/officeDocument/2006/relationships/hyperlink" Target="https://www.aimscenter.org/" TargetMode="External"/><Relationship Id="rId5" Type="http://schemas.openxmlformats.org/officeDocument/2006/relationships/hyperlink" Target="https://www.instagram.com/aimscenter/" TargetMode="External"/><Relationship Id="rId19" Type="http://schemas.openxmlformats.org/officeDocument/2006/relationships/image" Target="../media/image7.png"/><Relationship Id="rId6" Type="http://schemas.openxmlformats.org/officeDocument/2006/relationships/image" Target="../media/image6.png"/><Relationship Id="rId18" Type="http://schemas.openxmlformats.org/officeDocument/2006/relationships/hyperlink" Target="https://www.youtube.com/watch?v=A8ct96RyhdQ" TargetMode="External"/><Relationship Id="rId7" Type="http://schemas.openxmlformats.org/officeDocument/2006/relationships/hyperlink" Target="https://www.instagram.com/aimscenter/" TargetMode="External"/><Relationship Id="rId8" Type="http://schemas.openxmlformats.org/officeDocument/2006/relationships/hyperlink" Target="https://www.instagram.com/aimscent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660075" y="1451555"/>
            <a:ext cx="2699400" cy="9744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None/>
            </a:pPr>
            <a:r>
              <a:rPr lang="en" sz="1300">
                <a:solidFill>
                  <a:srgbClr val="4752A3"/>
                </a:solidFill>
                <a:latin typeface="Montserrat ExtraBold"/>
                <a:ea typeface="Montserrat ExtraBold"/>
                <a:cs typeface="Montserrat ExtraBold"/>
                <a:sym typeface="Montserrat ExtraBold"/>
              </a:rPr>
              <a:t>MATERIALS</a:t>
            </a:r>
            <a:endParaRPr sz="1300">
              <a:solidFill>
                <a:srgbClr val="4752A3"/>
              </a:solidFill>
              <a:latin typeface="Montserrat ExtraBold"/>
              <a:ea typeface="Montserrat ExtraBold"/>
              <a:cs typeface="Montserrat ExtraBold"/>
              <a:sym typeface="Montserrat ExtraBold"/>
            </a:endParaRPr>
          </a:p>
          <a:p>
            <a:pPr indent="-203200" lvl="0" marL="228600" rtl="0" algn="l">
              <a:spcBef>
                <a:spcPts val="600"/>
              </a:spcBef>
              <a:spcAft>
                <a:spcPts val="0"/>
              </a:spcAft>
              <a:buClr>
                <a:schemeClr val="dk1"/>
              </a:buClr>
              <a:buSzPts val="1100"/>
              <a:buFont typeface="Muli"/>
              <a:buChar char="●"/>
            </a:pPr>
            <a:r>
              <a:rPr lang="en" sz="1100">
                <a:latin typeface="Muli"/>
                <a:ea typeface="Muli"/>
                <a:cs typeface="Muli"/>
                <a:sym typeface="Muli"/>
              </a:rPr>
              <a:t>LEGO</a:t>
            </a:r>
            <a:r>
              <a:rPr baseline="30000" lang="en" sz="1100">
                <a:latin typeface="Muli"/>
                <a:ea typeface="Muli"/>
                <a:cs typeface="Muli"/>
                <a:sym typeface="Muli"/>
              </a:rPr>
              <a:t>®</a:t>
            </a:r>
            <a:r>
              <a:rPr lang="en" sz="1100">
                <a:latin typeface="Muli"/>
                <a:ea typeface="Muli"/>
                <a:cs typeface="Muli"/>
                <a:sym typeface="Muli"/>
              </a:rPr>
              <a:t> or DUPLO</a:t>
            </a:r>
            <a:r>
              <a:rPr baseline="30000" lang="en" sz="1100">
                <a:latin typeface="Muli"/>
                <a:ea typeface="Muli"/>
                <a:cs typeface="Muli"/>
                <a:sym typeface="Muli"/>
              </a:rPr>
              <a:t>®</a:t>
            </a:r>
            <a:r>
              <a:rPr lang="en" sz="1100">
                <a:latin typeface="Muli"/>
                <a:ea typeface="Muli"/>
                <a:cs typeface="Muli"/>
                <a:sym typeface="Muli"/>
              </a:rPr>
              <a:t> blocks</a:t>
            </a:r>
            <a:endParaRPr sz="1100">
              <a:latin typeface="Muli"/>
              <a:ea typeface="Muli"/>
              <a:cs typeface="Muli"/>
              <a:sym typeface="Muli"/>
            </a:endParaRPr>
          </a:p>
          <a:p>
            <a:pPr indent="-203200" lvl="0" marL="228600" rtl="0" algn="l">
              <a:spcBef>
                <a:spcPts val="600"/>
              </a:spcBef>
              <a:spcAft>
                <a:spcPts val="0"/>
              </a:spcAft>
              <a:buClr>
                <a:srgbClr val="4752A3"/>
              </a:buClr>
              <a:buSzPts val="1100"/>
              <a:buFont typeface="Muli"/>
              <a:buChar char="●"/>
            </a:pPr>
            <a:r>
              <a:rPr lang="en" sz="1100">
                <a:latin typeface="Muli"/>
                <a:ea typeface="Muli"/>
                <a:cs typeface="Muli"/>
                <a:sym typeface="Muli"/>
              </a:rPr>
              <a:t>The Three Little Bears (book or video) </a:t>
            </a:r>
            <a:r>
              <a:rPr lang="en" sz="1100">
                <a:latin typeface="Muli"/>
                <a:ea typeface="Muli"/>
                <a:cs typeface="Muli"/>
                <a:sym typeface="Muli"/>
              </a:rPr>
              <a:t>or a different s</a:t>
            </a:r>
            <a:r>
              <a:rPr lang="en" sz="1100">
                <a:latin typeface="Muli"/>
                <a:ea typeface="Muli"/>
                <a:cs typeface="Muli"/>
                <a:sym typeface="Muli"/>
              </a:rPr>
              <a:t>tory</a:t>
            </a:r>
            <a:endParaRPr sz="1100">
              <a:latin typeface="Muli"/>
              <a:ea typeface="Muli"/>
              <a:cs typeface="Muli"/>
              <a:sym typeface="Muli"/>
            </a:endParaRPr>
          </a:p>
        </p:txBody>
      </p:sp>
      <p:sp>
        <p:nvSpPr>
          <p:cNvPr id="55" name="Google Shape;55;p13"/>
          <p:cNvSpPr txBox="1"/>
          <p:nvPr/>
        </p:nvSpPr>
        <p:spPr>
          <a:xfrm>
            <a:off x="3821993" y="1451555"/>
            <a:ext cx="3404700" cy="879600"/>
          </a:xfrm>
          <a:prstGeom prst="rect">
            <a:avLst/>
          </a:prstGeom>
          <a:noFill/>
          <a:ln>
            <a:noFill/>
          </a:ln>
        </p:spPr>
        <p:txBody>
          <a:bodyPr anchorCtr="0" anchor="t" bIns="0" lIns="0" spcFirstLastPara="1" rIns="91425" wrap="square" tIns="0">
            <a:noAutofit/>
          </a:bodyPr>
          <a:lstStyle/>
          <a:p>
            <a:pPr indent="0" lvl="0" marL="0" rtl="0" algn="ctr">
              <a:spcBef>
                <a:spcPts val="0"/>
              </a:spcBef>
              <a:spcAft>
                <a:spcPts val="0"/>
              </a:spcAft>
              <a:buNone/>
            </a:pPr>
            <a:r>
              <a:rPr lang="en" sz="1300">
                <a:solidFill>
                  <a:schemeClr val="accent4"/>
                </a:solidFill>
                <a:latin typeface="Montserrat ExtraBold"/>
                <a:ea typeface="Montserrat ExtraBold"/>
                <a:cs typeface="Montserrat ExtraBold"/>
                <a:sym typeface="Montserrat ExtraBold"/>
              </a:rPr>
              <a:t>PLAY</a:t>
            </a:r>
            <a:endParaRPr sz="1300">
              <a:solidFill>
                <a:schemeClr val="accent1"/>
              </a:solidFill>
              <a:latin typeface="Montserrat"/>
              <a:ea typeface="Montserrat"/>
              <a:cs typeface="Montserrat"/>
              <a:sym typeface="Montserrat"/>
            </a:endParaRPr>
          </a:p>
          <a:p>
            <a:pPr indent="0" lvl="0" marL="0" rtl="0" algn="l">
              <a:spcBef>
                <a:spcPts val="1000"/>
              </a:spcBef>
              <a:spcAft>
                <a:spcPts val="0"/>
              </a:spcAft>
              <a:buNone/>
            </a:pPr>
            <a:r>
              <a:rPr lang="en" sz="1100">
                <a:latin typeface="Muli"/>
                <a:ea typeface="Muli"/>
                <a:cs typeface="Muli"/>
                <a:sym typeface="Muli"/>
              </a:rPr>
              <a:t>Read or watch </a:t>
            </a:r>
            <a:r>
              <a:rPr i="1" lang="en" sz="1100">
                <a:latin typeface="Muli"/>
                <a:ea typeface="Muli"/>
                <a:cs typeface="Muli"/>
                <a:sym typeface="Muli"/>
              </a:rPr>
              <a:t>The Three Little Bears</a:t>
            </a:r>
            <a:r>
              <a:rPr lang="en" sz="1100">
                <a:latin typeface="Muli"/>
                <a:ea typeface="Muli"/>
                <a:cs typeface="Muli"/>
                <a:sym typeface="Muli"/>
              </a:rPr>
              <a:t>. Children can enact the story and build objects from the story. Ask questions about the story and their playful building?</a:t>
            </a:r>
            <a:endParaRPr sz="1100">
              <a:latin typeface="Muli"/>
              <a:ea typeface="Muli"/>
              <a:cs typeface="Muli"/>
              <a:sym typeface="Muli"/>
            </a:endParaRPr>
          </a:p>
          <a:p>
            <a:pPr indent="0" lvl="0" marL="0" rtl="0" algn="l">
              <a:spcBef>
                <a:spcPts val="1000"/>
              </a:spcBef>
              <a:spcAft>
                <a:spcPts val="1000"/>
              </a:spcAft>
              <a:buNone/>
            </a:pPr>
            <a:r>
              <a:t/>
            </a:r>
            <a:endParaRPr sz="1100">
              <a:latin typeface="Muli"/>
              <a:ea typeface="Muli"/>
              <a:cs typeface="Muli"/>
              <a:sym typeface="Muli"/>
            </a:endParaRPr>
          </a:p>
        </p:txBody>
      </p:sp>
      <p:sp>
        <p:nvSpPr>
          <p:cNvPr id="56" name="Google Shape;56;p13"/>
          <p:cNvSpPr txBox="1"/>
          <p:nvPr/>
        </p:nvSpPr>
        <p:spPr>
          <a:xfrm>
            <a:off x="3821993" y="4216580"/>
            <a:ext cx="3404700" cy="974400"/>
          </a:xfrm>
          <a:prstGeom prst="rect">
            <a:avLst/>
          </a:prstGeom>
          <a:noFill/>
          <a:ln>
            <a:noFill/>
          </a:ln>
        </p:spPr>
        <p:txBody>
          <a:bodyPr anchorCtr="0" anchor="t" bIns="0" lIns="0" spcFirstLastPara="1" rIns="91425" wrap="square" tIns="0">
            <a:noAutofit/>
          </a:bodyPr>
          <a:lstStyle/>
          <a:p>
            <a:pPr indent="0" lvl="0" marL="0" rtl="0" algn="ctr">
              <a:lnSpc>
                <a:spcPct val="100000"/>
              </a:lnSpc>
              <a:spcBef>
                <a:spcPts val="0"/>
              </a:spcBef>
              <a:spcAft>
                <a:spcPts val="0"/>
              </a:spcAft>
              <a:buNone/>
            </a:pPr>
            <a:r>
              <a:rPr lang="en" sz="1300">
                <a:solidFill>
                  <a:schemeClr val="accent1"/>
                </a:solidFill>
                <a:latin typeface="Montserrat ExtraBold"/>
                <a:ea typeface="Montserrat ExtraBold"/>
                <a:cs typeface="Montserrat ExtraBold"/>
                <a:sym typeface="Montserrat ExtraBold"/>
              </a:rPr>
              <a:t>   </a:t>
            </a:r>
            <a:r>
              <a:rPr lang="en" sz="1300">
                <a:solidFill>
                  <a:schemeClr val="accent1"/>
                </a:solidFill>
                <a:latin typeface="Montserrat ExtraBold"/>
                <a:ea typeface="Montserrat ExtraBold"/>
                <a:cs typeface="Montserrat ExtraBold"/>
                <a:sym typeface="Montserrat ExtraBold"/>
              </a:rPr>
              <a:t>OBSERVE</a:t>
            </a:r>
            <a:endParaRPr sz="1300">
              <a:solidFill>
                <a:schemeClr val="accent4"/>
              </a:solidFill>
              <a:latin typeface="Montserrat"/>
              <a:ea typeface="Montserrat"/>
              <a:cs typeface="Montserrat"/>
              <a:sym typeface="Montserrat"/>
            </a:endParaRPr>
          </a:p>
          <a:p>
            <a:pPr indent="0" lvl="0" marL="0" rtl="0" algn="l">
              <a:spcBef>
                <a:spcPts val="1000"/>
              </a:spcBef>
              <a:spcAft>
                <a:spcPts val="0"/>
              </a:spcAft>
              <a:buNone/>
            </a:pPr>
            <a:r>
              <a:rPr lang="en" sz="1100">
                <a:latin typeface="Muli"/>
                <a:ea typeface="Muli"/>
                <a:cs typeface="Muli"/>
                <a:sym typeface="Muli"/>
              </a:rPr>
              <a:t>Attend to what child notices as they build the objects. What strategies and tools do they use in their creating. If they don’t have the same pieces can they substitute pieces that create the same object? </a:t>
            </a:r>
            <a:endParaRPr sz="1100">
              <a:solidFill>
                <a:schemeClr val="accent1"/>
              </a:solidFill>
              <a:latin typeface="Montserrat ExtraBold"/>
              <a:ea typeface="Montserrat ExtraBold"/>
              <a:cs typeface="Montserrat ExtraBold"/>
              <a:sym typeface="Montserrat ExtraBold"/>
            </a:endParaRPr>
          </a:p>
          <a:p>
            <a:pPr indent="0" lvl="0" marL="0" rtl="0" algn="l">
              <a:spcBef>
                <a:spcPts val="1000"/>
              </a:spcBef>
              <a:spcAft>
                <a:spcPts val="1000"/>
              </a:spcAft>
              <a:buNone/>
            </a:pPr>
            <a:r>
              <a:t/>
            </a:r>
            <a:endParaRPr sz="1100">
              <a:latin typeface="Muli"/>
              <a:ea typeface="Muli"/>
              <a:cs typeface="Muli"/>
              <a:sym typeface="Muli"/>
            </a:endParaRPr>
          </a:p>
        </p:txBody>
      </p:sp>
      <p:pic>
        <p:nvPicPr>
          <p:cNvPr id="57" name="Google Shape;57;p13"/>
          <p:cNvPicPr preferRelativeResize="0"/>
          <p:nvPr/>
        </p:nvPicPr>
        <p:blipFill rotWithShape="1">
          <a:blip r:embed="rId3">
            <a:alphaModFix/>
          </a:blip>
          <a:srcRect b="0" l="0" r="0" t="0"/>
          <a:stretch/>
        </p:blipFill>
        <p:spPr>
          <a:xfrm>
            <a:off x="4783101" y="4115682"/>
            <a:ext cx="303275" cy="339900"/>
          </a:xfrm>
          <a:prstGeom prst="rect">
            <a:avLst/>
          </a:prstGeom>
          <a:noFill/>
          <a:ln>
            <a:noFill/>
          </a:ln>
        </p:spPr>
      </p:pic>
      <p:sp>
        <p:nvSpPr>
          <p:cNvPr id="58" name="Google Shape;58;p13"/>
          <p:cNvSpPr/>
          <p:nvPr/>
        </p:nvSpPr>
        <p:spPr>
          <a:xfrm>
            <a:off x="1950" y="9767300"/>
            <a:ext cx="7768500" cy="33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5005225" y="9821300"/>
            <a:ext cx="1800300" cy="2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FFFFFF"/>
                </a:solidFill>
                <a:uFill>
                  <a:noFill/>
                </a:uFill>
                <a:latin typeface="Montserrat ExtraBold"/>
                <a:ea typeface="Montserrat ExtraBold"/>
                <a:cs typeface="Montserrat ExtraBold"/>
                <a:sym typeface="Montserrat ExtraBold"/>
                <a:hlinkClick r:id="rId4">
                  <a:extLst>
                    <a:ext uri="{A12FA001-AC4F-418D-AE19-62706E023703}">
                      <ahyp:hlinkClr val="tx"/>
                    </a:ext>
                  </a:extLst>
                </a:hlinkClick>
              </a:rPr>
              <a:t>AIMSCENTER.ORG</a:t>
            </a:r>
            <a:endParaRPr sz="900">
              <a:solidFill>
                <a:srgbClr val="FFFFFF"/>
              </a:solidFill>
              <a:latin typeface="Montserrat ExtraBold"/>
              <a:ea typeface="Montserrat ExtraBold"/>
              <a:cs typeface="Montserrat ExtraBold"/>
              <a:sym typeface="Montserrat ExtraBold"/>
            </a:endParaRPr>
          </a:p>
        </p:txBody>
      </p:sp>
      <p:grpSp>
        <p:nvGrpSpPr>
          <p:cNvPr id="60" name="Google Shape;60;p13"/>
          <p:cNvGrpSpPr/>
          <p:nvPr/>
        </p:nvGrpSpPr>
        <p:grpSpPr>
          <a:xfrm>
            <a:off x="2977943" y="9821450"/>
            <a:ext cx="1816514" cy="231600"/>
            <a:chOff x="2997220" y="9821450"/>
            <a:chExt cx="1816514" cy="231600"/>
          </a:xfrm>
        </p:grpSpPr>
        <p:grpSp>
          <p:nvGrpSpPr>
            <p:cNvPr id="61" name="Google Shape;61;p13"/>
            <p:cNvGrpSpPr/>
            <p:nvPr/>
          </p:nvGrpSpPr>
          <p:grpSpPr>
            <a:xfrm>
              <a:off x="3319691" y="9821450"/>
              <a:ext cx="1171572" cy="231600"/>
              <a:chOff x="3298595" y="9821450"/>
              <a:chExt cx="1171572" cy="231600"/>
            </a:xfrm>
          </p:grpSpPr>
          <p:pic>
            <p:nvPicPr>
              <p:cNvPr id="62" name="Google Shape;62;p13">
                <a:hlinkClick r:id="rId5"/>
              </p:cNvPr>
              <p:cNvPicPr preferRelativeResize="0"/>
              <p:nvPr/>
            </p:nvPicPr>
            <p:blipFill>
              <a:blip r:embed="rId6">
                <a:alphaModFix/>
              </a:blip>
              <a:stretch>
                <a:fillRect/>
              </a:stretch>
            </p:blipFill>
            <p:spPr>
              <a:xfrm>
                <a:off x="3298595" y="9847631"/>
                <a:ext cx="179238" cy="179238"/>
              </a:xfrm>
              <a:prstGeom prst="rect">
                <a:avLst/>
              </a:prstGeom>
              <a:noFill/>
              <a:ln>
                <a:noFill/>
              </a:ln>
            </p:spPr>
          </p:pic>
          <p:sp>
            <p:nvSpPr>
              <p:cNvPr id="63" name="Google Shape;63;p13"/>
              <p:cNvSpPr txBox="1"/>
              <p:nvPr/>
            </p:nvSpPr>
            <p:spPr>
              <a:xfrm>
                <a:off x="3433067" y="9821450"/>
                <a:ext cx="1037100" cy="231600"/>
              </a:xfrm>
              <a:prstGeom prst="rect">
                <a:avLst/>
              </a:prstGeom>
              <a:noFill/>
              <a:ln>
                <a:noFill/>
              </a:ln>
            </p:spPr>
            <p:txBody>
              <a:bodyPr anchorCtr="0" anchor="ctr" bIns="91425" lIns="91425" spcFirstLastPara="1" rIns="0" wrap="square" tIns="91425">
                <a:noAutofit/>
              </a:bodyPr>
              <a:lstStyle/>
              <a:p>
                <a:pPr indent="0" lvl="0" marL="0" rtl="0" algn="l">
                  <a:spcBef>
                    <a:spcPts val="0"/>
                  </a:spcBef>
                  <a:spcAft>
                    <a:spcPts val="0"/>
                  </a:spcAft>
                  <a:buNone/>
                </a:pPr>
                <a:r>
                  <a:rPr lang="en" sz="900">
                    <a:solidFill>
                      <a:srgbClr val="FFFFFF"/>
                    </a:solidFill>
                    <a:uFill>
                      <a:noFill/>
                    </a:uFill>
                    <a:latin typeface="Montserrat ExtraBold"/>
                    <a:ea typeface="Montserrat ExtraBold"/>
                    <a:cs typeface="Montserrat ExtraBold"/>
                    <a:sym typeface="Montserrat ExtraBold"/>
                    <a:hlinkClick r:id="rId7">
                      <a:extLst>
                        <a:ext uri="{A12FA001-AC4F-418D-AE19-62706E023703}">
                          <ahyp:hlinkClr val="tx"/>
                        </a:ext>
                      </a:extLst>
                    </a:hlinkClick>
                  </a:rPr>
                  <a:t>@AIMSCENTER</a:t>
                </a:r>
                <a:endParaRPr sz="900">
                  <a:solidFill>
                    <a:srgbClr val="FFFFFF"/>
                  </a:solidFill>
                  <a:latin typeface="Montserrat ExtraBold"/>
                  <a:ea typeface="Montserrat ExtraBold"/>
                  <a:cs typeface="Montserrat ExtraBold"/>
                  <a:sym typeface="Montserrat ExtraBold"/>
                </a:endParaRPr>
              </a:p>
            </p:txBody>
          </p:sp>
        </p:grpSp>
        <p:cxnSp>
          <p:nvCxnSpPr>
            <p:cNvPr id="64" name="Google Shape;64;p13"/>
            <p:cNvCxnSpPr/>
            <p:nvPr/>
          </p:nvCxnSpPr>
          <p:spPr>
            <a:xfrm>
              <a:off x="4813734" y="9845900"/>
              <a:ext cx="0" cy="182700"/>
            </a:xfrm>
            <a:prstGeom prst="straightConnector1">
              <a:avLst/>
            </a:prstGeom>
            <a:noFill/>
            <a:ln cap="flat" cmpd="sng" w="9525">
              <a:solidFill>
                <a:srgbClr val="FFFFFF"/>
              </a:solidFill>
              <a:prstDash val="solid"/>
              <a:round/>
              <a:headEnd len="med" w="med" type="none"/>
              <a:tailEnd len="med" w="med" type="none"/>
            </a:ln>
          </p:spPr>
        </p:cxnSp>
        <p:cxnSp>
          <p:nvCxnSpPr>
            <p:cNvPr id="65" name="Google Shape;65;p13"/>
            <p:cNvCxnSpPr/>
            <p:nvPr/>
          </p:nvCxnSpPr>
          <p:spPr>
            <a:xfrm>
              <a:off x="2997220" y="9845900"/>
              <a:ext cx="0" cy="182700"/>
            </a:xfrm>
            <a:prstGeom prst="straightConnector1">
              <a:avLst/>
            </a:prstGeom>
            <a:noFill/>
            <a:ln cap="flat" cmpd="sng" w="9525">
              <a:solidFill>
                <a:srgbClr val="FFFFFF"/>
              </a:solidFill>
              <a:prstDash val="solid"/>
              <a:round/>
              <a:headEnd len="med" w="med" type="none"/>
              <a:tailEnd len="med" w="med" type="none"/>
            </a:ln>
          </p:spPr>
        </p:cxnSp>
      </p:grpSp>
      <p:grpSp>
        <p:nvGrpSpPr>
          <p:cNvPr id="66" name="Google Shape;66;p13"/>
          <p:cNvGrpSpPr/>
          <p:nvPr/>
        </p:nvGrpSpPr>
        <p:grpSpPr>
          <a:xfrm>
            <a:off x="1443071" y="9821450"/>
            <a:ext cx="1262254" cy="231600"/>
            <a:chOff x="1443071" y="9814650"/>
            <a:chExt cx="1262254" cy="231600"/>
          </a:xfrm>
        </p:grpSpPr>
        <p:pic>
          <p:nvPicPr>
            <p:cNvPr id="67" name="Google Shape;67;p13">
              <a:hlinkClick r:id="rId8"/>
            </p:cNvPr>
            <p:cNvPicPr preferRelativeResize="0"/>
            <p:nvPr/>
          </p:nvPicPr>
          <p:blipFill>
            <a:blip r:embed="rId9">
              <a:alphaModFix/>
            </a:blip>
            <a:stretch>
              <a:fillRect/>
            </a:stretch>
          </p:blipFill>
          <p:spPr>
            <a:xfrm>
              <a:off x="1443071" y="9857211"/>
              <a:ext cx="136044" cy="148176"/>
            </a:xfrm>
            <a:prstGeom prst="rect">
              <a:avLst/>
            </a:prstGeom>
            <a:noFill/>
            <a:ln>
              <a:noFill/>
            </a:ln>
          </p:spPr>
        </p:pic>
        <p:pic>
          <p:nvPicPr>
            <p:cNvPr id="68" name="Google Shape;68;p13">
              <a:hlinkClick r:id="rId10"/>
            </p:cNvPr>
            <p:cNvPicPr preferRelativeResize="0"/>
            <p:nvPr/>
          </p:nvPicPr>
          <p:blipFill rotWithShape="1">
            <a:blip r:embed="rId11">
              <a:alphaModFix/>
            </a:blip>
            <a:srcRect b="10874" l="0" r="7398" t="-8"/>
            <a:stretch/>
          </p:blipFill>
          <p:spPr>
            <a:xfrm>
              <a:off x="1658997" y="9865950"/>
              <a:ext cx="136043" cy="142598"/>
            </a:xfrm>
            <a:prstGeom prst="rect">
              <a:avLst/>
            </a:prstGeom>
            <a:noFill/>
            <a:ln>
              <a:noFill/>
            </a:ln>
          </p:spPr>
        </p:pic>
        <p:sp>
          <p:nvSpPr>
            <p:cNvPr id="69" name="Google Shape;69;p13"/>
            <p:cNvSpPr txBox="1"/>
            <p:nvPr/>
          </p:nvSpPr>
          <p:spPr>
            <a:xfrm>
              <a:off x="1998225" y="9814650"/>
              <a:ext cx="707100" cy="231600"/>
            </a:xfrm>
            <a:prstGeom prst="rect">
              <a:avLst/>
            </a:prstGeom>
            <a:noFill/>
            <a:ln>
              <a:noFill/>
            </a:ln>
          </p:spPr>
          <p:txBody>
            <a:bodyPr anchorCtr="0" anchor="ctr" bIns="91425" lIns="91425" spcFirstLastPara="1" rIns="0" wrap="square" tIns="91425">
              <a:noAutofit/>
            </a:bodyPr>
            <a:lstStyle/>
            <a:p>
              <a:pPr indent="0" lvl="0" marL="0" rtl="0" algn="l">
                <a:spcBef>
                  <a:spcPts val="0"/>
                </a:spcBef>
                <a:spcAft>
                  <a:spcPts val="0"/>
                </a:spcAft>
                <a:buNone/>
              </a:pPr>
              <a:r>
                <a:rPr lang="en" sz="900">
                  <a:solidFill>
                    <a:srgbClr val="FFFFFF"/>
                  </a:solidFill>
                  <a:uFill>
                    <a:noFill/>
                  </a:uFill>
                  <a:latin typeface="Montserrat ExtraBold"/>
                  <a:ea typeface="Montserrat ExtraBold"/>
                  <a:cs typeface="Montserrat ExtraBold"/>
                  <a:sym typeface="Montserrat ExtraBold"/>
                  <a:hlinkClick r:id="rId12">
                    <a:extLst>
                      <a:ext uri="{A12FA001-AC4F-418D-AE19-62706E023703}">
                        <ahyp:hlinkClr val="tx"/>
                      </a:ext>
                    </a:extLst>
                  </a:hlinkClick>
                </a:rPr>
                <a:t>@AIMSED</a:t>
              </a:r>
              <a:endParaRPr sz="900">
                <a:solidFill>
                  <a:srgbClr val="FFFFFF"/>
                </a:solidFill>
                <a:latin typeface="Montserrat ExtraBold"/>
                <a:ea typeface="Montserrat ExtraBold"/>
                <a:cs typeface="Montserrat ExtraBold"/>
                <a:sym typeface="Montserrat ExtraBold"/>
              </a:endParaRPr>
            </a:p>
          </p:txBody>
        </p:sp>
        <p:pic>
          <p:nvPicPr>
            <p:cNvPr id="70" name="Google Shape;70;p13">
              <a:hlinkClick r:id="rId13"/>
            </p:cNvPr>
            <p:cNvPicPr preferRelativeResize="0"/>
            <p:nvPr/>
          </p:nvPicPr>
          <p:blipFill>
            <a:blip r:embed="rId14">
              <a:alphaModFix/>
            </a:blip>
            <a:stretch>
              <a:fillRect/>
            </a:stretch>
          </p:blipFill>
          <p:spPr>
            <a:xfrm>
              <a:off x="1874923" y="9875592"/>
              <a:ext cx="123297" cy="123314"/>
            </a:xfrm>
            <a:prstGeom prst="rect">
              <a:avLst/>
            </a:prstGeom>
            <a:noFill/>
            <a:ln>
              <a:noFill/>
            </a:ln>
          </p:spPr>
        </p:pic>
      </p:grpSp>
      <p:grpSp>
        <p:nvGrpSpPr>
          <p:cNvPr id="71" name="Google Shape;71;p13"/>
          <p:cNvGrpSpPr/>
          <p:nvPr/>
        </p:nvGrpSpPr>
        <p:grpSpPr>
          <a:xfrm>
            <a:off x="3821993" y="2717799"/>
            <a:ext cx="3404707" cy="1112137"/>
            <a:chOff x="3821993" y="2627895"/>
            <a:chExt cx="3404707" cy="1112137"/>
          </a:xfrm>
        </p:grpSpPr>
        <p:sp>
          <p:nvSpPr>
            <p:cNvPr id="72" name="Google Shape;72;p13"/>
            <p:cNvSpPr txBox="1"/>
            <p:nvPr/>
          </p:nvSpPr>
          <p:spPr>
            <a:xfrm>
              <a:off x="3821993" y="2767220"/>
              <a:ext cx="3404700" cy="231600"/>
            </a:xfrm>
            <a:prstGeom prst="rect">
              <a:avLst/>
            </a:prstGeom>
            <a:noFill/>
            <a:ln>
              <a:noFill/>
            </a:ln>
          </p:spPr>
          <p:txBody>
            <a:bodyPr anchorCtr="0" anchor="t" bIns="0" lIns="0" spcFirstLastPara="1" rIns="91425" wrap="square" tIns="0">
              <a:noAutofit/>
            </a:bodyPr>
            <a:lstStyle/>
            <a:p>
              <a:pPr indent="0" lvl="0" marL="0" rtl="0" algn="ctr">
                <a:lnSpc>
                  <a:spcPct val="100000"/>
                </a:lnSpc>
                <a:spcBef>
                  <a:spcPts val="0"/>
                </a:spcBef>
                <a:spcAft>
                  <a:spcPts val="0"/>
                </a:spcAft>
                <a:buNone/>
              </a:pPr>
              <a:r>
                <a:rPr lang="en" sz="1200">
                  <a:solidFill>
                    <a:schemeClr val="accent2"/>
                  </a:solidFill>
                  <a:latin typeface="Montserrat ExtraBold"/>
                  <a:ea typeface="Montserrat ExtraBold"/>
                  <a:cs typeface="Montserrat ExtraBold"/>
                  <a:sym typeface="Montserrat ExtraBold"/>
                </a:rPr>
                <a:t>CREATE</a:t>
              </a:r>
              <a:r>
                <a:rPr lang="en" sz="1200">
                  <a:solidFill>
                    <a:schemeClr val="accent2"/>
                  </a:solidFill>
                  <a:latin typeface="Montserrat ExtraBold"/>
                  <a:ea typeface="Montserrat ExtraBold"/>
                  <a:cs typeface="Montserrat ExtraBold"/>
                  <a:sym typeface="Montserrat ExtraBold"/>
                </a:rPr>
                <a:t> </a:t>
              </a:r>
              <a:endParaRPr sz="1200">
                <a:solidFill>
                  <a:schemeClr val="accent2"/>
                </a:solidFill>
                <a:latin typeface="Montserrat"/>
                <a:ea typeface="Montserrat"/>
                <a:cs typeface="Montserrat"/>
                <a:sym typeface="Montserrat"/>
              </a:endParaRPr>
            </a:p>
            <a:p>
              <a:pPr indent="0" lvl="0" marL="0" rtl="0" algn="l">
                <a:spcBef>
                  <a:spcPts val="1000"/>
                </a:spcBef>
                <a:spcAft>
                  <a:spcPts val="0"/>
                </a:spcAft>
                <a:buNone/>
              </a:pPr>
              <a:r>
                <a:t/>
              </a:r>
              <a:endParaRPr sz="1100">
                <a:latin typeface="Muli"/>
                <a:ea typeface="Muli"/>
                <a:cs typeface="Muli"/>
                <a:sym typeface="Muli"/>
              </a:endParaRPr>
            </a:p>
          </p:txBody>
        </p:sp>
        <p:pic>
          <p:nvPicPr>
            <p:cNvPr id="73" name="Google Shape;73;p13"/>
            <p:cNvPicPr preferRelativeResize="0"/>
            <p:nvPr/>
          </p:nvPicPr>
          <p:blipFill rotWithShape="1">
            <a:blip r:embed="rId15">
              <a:alphaModFix/>
            </a:blip>
            <a:srcRect b="0" l="0" r="0" t="0"/>
            <a:stretch/>
          </p:blipFill>
          <p:spPr>
            <a:xfrm>
              <a:off x="4637330" y="2627895"/>
              <a:ext cx="472303" cy="339908"/>
            </a:xfrm>
            <a:prstGeom prst="rect">
              <a:avLst/>
            </a:prstGeom>
            <a:noFill/>
            <a:ln>
              <a:noFill/>
            </a:ln>
          </p:spPr>
        </p:pic>
        <p:sp>
          <p:nvSpPr>
            <p:cNvPr id="74" name="Google Shape;74;p13"/>
            <p:cNvSpPr txBox="1"/>
            <p:nvPr/>
          </p:nvSpPr>
          <p:spPr>
            <a:xfrm>
              <a:off x="3822000" y="3052133"/>
              <a:ext cx="3404700" cy="687900"/>
            </a:xfrm>
            <a:prstGeom prst="rect">
              <a:avLst/>
            </a:prstGeom>
            <a:noFill/>
            <a:ln>
              <a:noFill/>
            </a:ln>
          </p:spPr>
          <p:txBody>
            <a:bodyPr anchorCtr="0" anchor="t" bIns="0" lIns="0" spcFirstLastPara="1" rIns="91425" wrap="square" tIns="0">
              <a:noAutofit/>
            </a:bodyPr>
            <a:lstStyle/>
            <a:p>
              <a:pPr indent="0" lvl="0" marL="0" rtl="0" algn="l">
                <a:spcBef>
                  <a:spcPts val="0"/>
                </a:spcBef>
                <a:spcAft>
                  <a:spcPts val="0"/>
                </a:spcAft>
                <a:buNone/>
              </a:pPr>
              <a:r>
                <a:rPr lang="en" sz="1100">
                  <a:latin typeface="Muli"/>
                  <a:ea typeface="Muli"/>
                  <a:cs typeface="Muli"/>
                  <a:sym typeface="Muli"/>
                </a:rPr>
                <a:t>Using the </a:t>
              </a:r>
              <a:r>
                <a:rPr lang="en" sz="1100">
                  <a:latin typeface="Muli"/>
                  <a:ea typeface="Muli"/>
                  <a:cs typeface="Muli"/>
                  <a:sym typeface="Muli"/>
                </a:rPr>
                <a:t>LEGO blocks</a:t>
              </a:r>
              <a:r>
                <a:rPr lang="en" sz="1100">
                  <a:latin typeface="Muli"/>
                  <a:ea typeface="Muli"/>
                  <a:cs typeface="Muli"/>
                  <a:sym typeface="Muli"/>
                </a:rPr>
                <a:t> create a bed. Ask the child to create one as well. Ask, “Are the beds the same? How are they the same? Now let’s make a bed for all the bears.”</a:t>
              </a:r>
              <a:endParaRPr sz="1100">
                <a:latin typeface="Muli"/>
                <a:ea typeface="Muli"/>
                <a:cs typeface="Muli"/>
                <a:sym typeface="Muli"/>
              </a:endParaRPr>
            </a:p>
            <a:p>
              <a:pPr indent="0" lvl="0" marL="0" rtl="0" algn="l">
                <a:spcBef>
                  <a:spcPts val="1000"/>
                </a:spcBef>
                <a:spcAft>
                  <a:spcPts val="0"/>
                </a:spcAft>
                <a:buNone/>
              </a:pPr>
              <a:r>
                <a:t/>
              </a:r>
              <a:endParaRPr sz="1100">
                <a:latin typeface="Muli"/>
                <a:ea typeface="Muli"/>
                <a:cs typeface="Muli"/>
                <a:sym typeface="Muli"/>
              </a:endParaRPr>
            </a:p>
          </p:txBody>
        </p:sp>
      </p:grpSp>
      <p:sp>
        <p:nvSpPr>
          <p:cNvPr id="75" name="Google Shape;75;p13"/>
          <p:cNvSpPr txBox="1"/>
          <p:nvPr/>
        </p:nvSpPr>
        <p:spPr>
          <a:xfrm>
            <a:off x="510750" y="378225"/>
            <a:ext cx="6750900" cy="687900"/>
          </a:xfrm>
          <a:prstGeom prst="rect">
            <a:avLst/>
          </a:prstGeom>
          <a:noFill/>
          <a:ln cap="flat" cmpd="sng" w="9525">
            <a:solidFill>
              <a:srgbClr val="26B9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rgbClr val="4752A3"/>
                </a:solidFill>
                <a:latin typeface="Montserrat Light"/>
                <a:ea typeface="Montserrat Light"/>
                <a:cs typeface="Montserrat Light"/>
                <a:sym typeface="Montserrat Light"/>
              </a:rPr>
              <a:t>STORIES WITH BRICKS</a:t>
            </a:r>
            <a:endParaRPr sz="1500">
              <a:solidFill>
                <a:srgbClr val="26B9E9"/>
              </a:solidFill>
              <a:latin typeface="Montserrat ExtraBold"/>
              <a:ea typeface="Montserrat ExtraBold"/>
              <a:cs typeface="Montserrat ExtraBold"/>
              <a:sym typeface="Montserrat ExtraBold"/>
            </a:endParaRPr>
          </a:p>
        </p:txBody>
      </p:sp>
      <p:sp>
        <p:nvSpPr>
          <p:cNvPr id="76" name="Google Shape;76;p13"/>
          <p:cNvSpPr/>
          <p:nvPr/>
        </p:nvSpPr>
        <p:spPr>
          <a:xfrm>
            <a:off x="609600" y="185575"/>
            <a:ext cx="1037100" cy="339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3">
            <a:hlinkClick r:id="rId16"/>
          </p:cNvPr>
          <p:cNvPicPr preferRelativeResize="0"/>
          <p:nvPr/>
        </p:nvPicPr>
        <p:blipFill>
          <a:blip r:embed="rId17">
            <a:alphaModFix/>
          </a:blip>
          <a:stretch>
            <a:fillRect/>
          </a:stretch>
        </p:blipFill>
        <p:spPr>
          <a:xfrm>
            <a:off x="746760" y="118872"/>
            <a:ext cx="814851" cy="403700"/>
          </a:xfrm>
          <a:prstGeom prst="rect">
            <a:avLst/>
          </a:prstGeom>
          <a:noFill/>
          <a:ln>
            <a:noFill/>
          </a:ln>
        </p:spPr>
      </p:pic>
      <p:sp>
        <p:nvSpPr>
          <p:cNvPr id="78" name="Google Shape;78;p13"/>
          <p:cNvSpPr txBox="1"/>
          <p:nvPr/>
        </p:nvSpPr>
        <p:spPr>
          <a:xfrm>
            <a:off x="5977150" y="968250"/>
            <a:ext cx="1164000" cy="184800"/>
          </a:xfrm>
          <a:prstGeom prst="rect">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accent1"/>
                </a:solidFill>
                <a:latin typeface="Montserrat ExtraBold"/>
                <a:ea typeface="Montserrat ExtraBold"/>
                <a:cs typeface="Montserrat ExtraBold"/>
                <a:sym typeface="Montserrat ExtraBold"/>
              </a:rPr>
              <a:t>GRADES PK-4</a:t>
            </a:r>
            <a:endParaRPr sz="1200">
              <a:solidFill>
                <a:schemeClr val="accent1"/>
              </a:solidFill>
              <a:latin typeface="Montserrat ExtraBold"/>
              <a:ea typeface="Montserrat ExtraBold"/>
              <a:cs typeface="Montserrat ExtraBold"/>
              <a:sym typeface="Montserrat ExtraBold"/>
            </a:endParaRPr>
          </a:p>
        </p:txBody>
      </p:sp>
      <p:sp>
        <p:nvSpPr>
          <p:cNvPr id="79" name="Google Shape;79;p13"/>
          <p:cNvSpPr/>
          <p:nvPr/>
        </p:nvSpPr>
        <p:spPr>
          <a:xfrm flipH="1" rot="10800000">
            <a:off x="512100" y="5686209"/>
            <a:ext cx="6748200" cy="9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80" name="Google Shape;80;p13"/>
          <p:cNvGraphicFramePr/>
          <p:nvPr/>
        </p:nvGraphicFramePr>
        <p:xfrm>
          <a:off x="609600" y="6167732"/>
          <a:ext cx="3000000" cy="3000000"/>
        </p:xfrm>
        <a:graphic>
          <a:graphicData uri="http://schemas.openxmlformats.org/drawingml/2006/table">
            <a:tbl>
              <a:tblPr>
                <a:noFill/>
                <a:tableStyleId>{73FEBF4D-2FC1-4519-BA78-A102C1ADCD9E}</a:tableStyleId>
              </a:tblPr>
              <a:tblGrid>
                <a:gridCol w="2212025"/>
                <a:gridCol w="2212025"/>
                <a:gridCol w="2212025"/>
              </a:tblGrid>
              <a:tr h="3166575">
                <a:tc>
                  <a:txBody>
                    <a:bodyPr/>
                    <a:lstStyle/>
                    <a:p>
                      <a:pPr indent="0" lvl="0" marL="0" rtl="0" algn="l">
                        <a:lnSpc>
                          <a:spcPct val="100000"/>
                        </a:lnSpc>
                        <a:spcBef>
                          <a:spcPts val="0"/>
                        </a:spcBef>
                        <a:spcAft>
                          <a:spcPts val="0"/>
                        </a:spcAft>
                        <a:buNone/>
                      </a:pPr>
                      <a:r>
                        <a:rPr lang="en" sz="1200">
                          <a:solidFill>
                            <a:srgbClr val="4752A3"/>
                          </a:solidFill>
                          <a:latin typeface="Montserrat ExtraBold"/>
                          <a:ea typeface="Montserrat ExtraBold"/>
                          <a:cs typeface="Montserrat ExtraBold"/>
                          <a:sym typeface="Montserrat ExtraBold"/>
                        </a:rPr>
                        <a:t>KEY</a:t>
                      </a:r>
                      <a:r>
                        <a:rPr lang="en" sz="1200">
                          <a:solidFill>
                            <a:srgbClr val="4752A3"/>
                          </a:solidFill>
                          <a:latin typeface="Montserrat ExtraBold"/>
                          <a:ea typeface="Montserrat ExtraBold"/>
                          <a:cs typeface="Montserrat ExtraBold"/>
                          <a:sym typeface="Montserrat ExtraBold"/>
                        </a:rPr>
                        <a:t> CONCEPTS</a:t>
                      </a:r>
                      <a:endParaRPr b="1" sz="1200">
                        <a:solidFill>
                          <a:srgbClr val="26B9E9"/>
                        </a:solidFill>
                        <a:latin typeface="Muli"/>
                        <a:ea typeface="Muli"/>
                        <a:cs typeface="Muli"/>
                        <a:sym typeface="Muli"/>
                      </a:endParaRPr>
                    </a:p>
                    <a:p>
                      <a:pPr indent="0" lvl="0" marL="0" rtl="0" algn="l">
                        <a:spcBef>
                          <a:spcPts val="1000"/>
                        </a:spcBef>
                        <a:spcAft>
                          <a:spcPts val="0"/>
                        </a:spcAft>
                        <a:buNone/>
                      </a:pPr>
                      <a:r>
                        <a:rPr b="1" lang="en" sz="1100">
                          <a:solidFill>
                            <a:schemeClr val="dk1"/>
                          </a:solidFill>
                          <a:latin typeface="Muli"/>
                          <a:ea typeface="Muli"/>
                          <a:cs typeface="Muli"/>
                          <a:sym typeface="Muli"/>
                        </a:rPr>
                        <a:t>Algebra</a:t>
                      </a:r>
                      <a:r>
                        <a:rPr b="1" lang="en" sz="1100">
                          <a:solidFill>
                            <a:schemeClr val="dk1"/>
                          </a:solidFill>
                          <a:latin typeface="Muli"/>
                          <a:ea typeface="Muli"/>
                          <a:cs typeface="Muli"/>
                          <a:sym typeface="Muli"/>
                        </a:rPr>
                        <a:t> Concept: Equality</a:t>
                      </a:r>
                      <a:br>
                        <a:rPr b="1" lang="en" sz="1100">
                          <a:solidFill>
                            <a:schemeClr val="dk1"/>
                          </a:solidFill>
                          <a:latin typeface="Muli"/>
                          <a:ea typeface="Muli"/>
                          <a:cs typeface="Muli"/>
                          <a:sym typeface="Muli"/>
                        </a:rPr>
                      </a:br>
                      <a:r>
                        <a:rPr lang="en" sz="1100">
                          <a:latin typeface="Muli"/>
                          <a:ea typeface="Muli"/>
                          <a:cs typeface="Muli"/>
                          <a:sym typeface="Muli"/>
                        </a:rPr>
                        <a:t>When students compare their bed (object) to their teachers, they are exploring the concept of equality.</a:t>
                      </a:r>
                      <a:br>
                        <a:rPr lang="en" sz="1100">
                          <a:latin typeface="Muli"/>
                          <a:ea typeface="Muli"/>
                          <a:cs typeface="Muli"/>
                          <a:sym typeface="Muli"/>
                        </a:rPr>
                      </a:br>
                      <a:endParaRPr sz="1200">
                        <a:latin typeface="Muli"/>
                        <a:ea typeface="Muli"/>
                        <a:cs typeface="Muli"/>
                        <a:sym typeface="Muli"/>
                      </a:endParaRPr>
                    </a:p>
                    <a:p>
                      <a:pPr indent="0" lvl="0" marL="0" rtl="0" algn="l">
                        <a:spcBef>
                          <a:spcPts val="0"/>
                        </a:spcBef>
                        <a:spcAft>
                          <a:spcPts val="0"/>
                        </a:spcAft>
                        <a:buNone/>
                      </a:pPr>
                      <a:r>
                        <a:rPr b="1" lang="en" sz="1100">
                          <a:solidFill>
                            <a:schemeClr val="dk1"/>
                          </a:solidFill>
                          <a:latin typeface="Muli"/>
                          <a:ea typeface="Muli"/>
                          <a:cs typeface="Muli"/>
                          <a:sym typeface="Muli"/>
                        </a:rPr>
                        <a:t>Algebra Concepts: Substitution</a:t>
                      </a:r>
                      <a:br>
                        <a:rPr b="1" lang="en" sz="1100">
                          <a:solidFill>
                            <a:schemeClr val="dk1"/>
                          </a:solidFill>
                          <a:latin typeface="Muli"/>
                          <a:ea typeface="Muli"/>
                          <a:cs typeface="Muli"/>
                          <a:sym typeface="Muli"/>
                        </a:rPr>
                      </a:br>
                      <a:r>
                        <a:rPr lang="en" sz="1100">
                          <a:latin typeface="Muli"/>
                          <a:ea typeface="Muli"/>
                          <a:cs typeface="Muli"/>
                          <a:sym typeface="Muli"/>
                        </a:rPr>
                        <a:t>Substituting blocks when you don’t have the same blocks allows students to see different ways to make the same blocks.</a:t>
                      </a:r>
                      <a:br>
                        <a:rPr lang="en" sz="1100">
                          <a:latin typeface="Muli"/>
                          <a:ea typeface="Muli"/>
                          <a:cs typeface="Muli"/>
                          <a:sym typeface="Muli"/>
                        </a:rPr>
                      </a:br>
                      <a:endParaRPr sz="1100">
                        <a:latin typeface="Muli"/>
                        <a:ea typeface="Muli"/>
                        <a:cs typeface="Muli"/>
                        <a:sym typeface="Muli"/>
                      </a:endParaRPr>
                    </a:p>
                    <a:p>
                      <a:pPr indent="0" lvl="0" marL="0" rtl="0" algn="l">
                        <a:spcBef>
                          <a:spcPts val="0"/>
                        </a:spcBef>
                        <a:spcAft>
                          <a:spcPts val="0"/>
                        </a:spcAft>
                        <a:buNone/>
                      </a:pPr>
                      <a:r>
                        <a:rPr b="1" lang="en" sz="1100">
                          <a:solidFill>
                            <a:schemeClr val="dk1"/>
                          </a:solidFill>
                          <a:latin typeface="Muli"/>
                          <a:ea typeface="Muli"/>
                          <a:cs typeface="Muli"/>
                          <a:sym typeface="Muli"/>
                        </a:rPr>
                        <a:t>Number Sense: Multiplicity</a:t>
                      </a:r>
                      <a:endParaRPr b="1" sz="1100">
                        <a:solidFill>
                          <a:schemeClr val="dk1"/>
                        </a:solidFill>
                        <a:latin typeface="Muli"/>
                        <a:ea typeface="Muli"/>
                        <a:cs typeface="Muli"/>
                        <a:sym typeface="Muli"/>
                      </a:endParaRPr>
                    </a:p>
                    <a:p>
                      <a:pPr indent="0" lvl="0" marL="0" rtl="0" algn="l">
                        <a:spcBef>
                          <a:spcPts val="0"/>
                        </a:spcBef>
                        <a:spcAft>
                          <a:spcPts val="0"/>
                        </a:spcAft>
                        <a:buNone/>
                      </a:pPr>
                      <a:r>
                        <a:rPr lang="en" sz="1100">
                          <a:latin typeface="Muli"/>
                          <a:ea typeface="Muli"/>
                          <a:cs typeface="Muli"/>
                          <a:sym typeface="Muli"/>
                        </a:rPr>
                        <a:t>As students build multiple beds or chairs, they are experiencing multiplicative thinking. </a:t>
                      </a:r>
                      <a:endParaRPr sz="1100">
                        <a:latin typeface="Muli"/>
                        <a:ea typeface="Muli"/>
                        <a:cs typeface="Muli"/>
                        <a:sym typeface="Muli"/>
                      </a:endParaRPr>
                    </a:p>
                  </a:txBody>
                  <a:tcPr marT="0" marB="0" marR="91425" marL="0">
                    <a:lnL cap="flat" cmpd="sng" w="9525">
                      <a:solidFill>
                        <a:srgbClr val="4752A3">
                          <a:alpha val="0"/>
                        </a:srgbClr>
                      </a:solidFill>
                      <a:prstDash val="solid"/>
                      <a:round/>
                      <a:headEnd len="sm" w="sm" type="none"/>
                      <a:tailEnd len="sm" w="sm" type="none"/>
                    </a:lnL>
                    <a:lnR cap="flat" cmpd="sng" w="9525">
                      <a:solidFill>
                        <a:srgbClr val="4752A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200">
                          <a:solidFill>
                            <a:srgbClr val="4752A3"/>
                          </a:solidFill>
                          <a:latin typeface="Montserrat ExtraBold"/>
                          <a:ea typeface="Montserrat ExtraBold"/>
                          <a:cs typeface="Montserrat ExtraBold"/>
                          <a:sym typeface="Montserrat ExtraBold"/>
                        </a:rPr>
                        <a:t>QUESTIONS TO ASK</a:t>
                      </a:r>
                      <a:endParaRPr sz="1200">
                        <a:solidFill>
                          <a:srgbClr val="4752A3"/>
                        </a:solidFill>
                        <a:latin typeface="Montserrat ExtraBold"/>
                        <a:ea typeface="Montserrat ExtraBold"/>
                        <a:cs typeface="Montserrat ExtraBold"/>
                        <a:sym typeface="Montserrat ExtraBold"/>
                      </a:endParaRPr>
                    </a:p>
                    <a:p>
                      <a:pPr indent="-184150" lvl="0" marL="228600" rtl="0" algn="l">
                        <a:spcBef>
                          <a:spcPts val="1000"/>
                        </a:spcBef>
                        <a:spcAft>
                          <a:spcPts val="0"/>
                        </a:spcAft>
                        <a:buClr>
                          <a:schemeClr val="dk1"/>
                        </a:buClr>
                        <a:buSzPts val="1100"/>
                        <a:buFont typeface="Muli"/>
                        <a:buChar char="●"/>
                      </a:pPr>
                      <a:r>
                        <a:rPr lang="en" sz="1100">
                          <a:latin typeface="Muli"/>
                          <a:ea typeface="Muli"/>
                          <a:cs typeface="Muli"/>
                          <a:sym typeface="Muli"/>
                        </a:rPr>
                        <a:t>What did you build from the story?</a:t>
                      </a:r>
                      <a:endParaRPr sz="1100">
                        <a:latin typeface="Muli"/>
                        <a:ea typeface="Muli"/>
                        <a:cs typeface="Muli"/>
                        <a:sym typeface="Muli"/>
                      </a:endParaRPr>
                    </a:p>
                    <a:p>
                      <a:pPr indent="-184150" lvl="0" marL="228600" rtl="0" algn="l">
                        <a:spcBef>
                          <a:spcPts val="600"/>
                        </a:spcBef>
                        <a:spcAft>
                          <a:spcPts val="0"/>
                        </a:spcAft>
                        <a:buClr>
                          <a:schemeClr val="dk1"/>
                        </a:buClr>
                        <a:buSzPts val="1100"/>
                        <a:buFont typeface="Muli"/>
                        <a:buChar char="●"/>
                      </a:pPr>
                      <a:r>
                        <a:rPr lang="en" sz="1100">
                          <a:latin typeface="Muli"/>
                          <a:ea typeface="Muli"/>
                          <a:cs typeface="Muli"/>
                          <a:sym typeface="Muli"/>
                        </a:rPr>
                        <a:t>Can you make a bed or chair like mine? How else can you make a bed? chair?</a:t>
                      </a:r>
                      <a:endParaRPr sz="1100">
                        <a:latin typeface="Muli"/>
                        <a:ea typeface="Muli"/>
                        <a:cs typeface="Muli"/>
                        <a:sym typeface="Muli"/>
                      </a:endParaRPr>
                    </a:p>
                    <a:p>
                      <a:pPr indent="-184150" lvl="0" marL="228600" rtl="0" algn="l">
                        <a:spcBef>
                          <a:spcPts val="600"/>
                        </a:spcBef>
                        <a:spcAft>
                          <a:spcPts val="0"/>
                        </a:spcAft>
                        <a:buClr>
                          <a:schemeClr val="dk1"/>
                        </a:buClr>
                        <a:buSzPts val="1100"/>
                        <a:buFont typeface="Muli"/>
                        <a:buChar char="●"/>
                      </a:pPr>
                      <a:r>
                        <a:rPr lang="en" sz="1100">
                          <a:latin typeface="Muli"/>
                          <a:ea typeface="Muli"/>
                          <a:cs typeface="Muli"/>
                          <a:sym typeface="Muli"/>
                        </a:rPr>
                        <a:t>What color is on the top/bottom?</a:t>
                      </a:r>
                      <a:endParaRPr sz="1100">
                        <a:latin typeface="Muli"/>
                        <a:ea typeface="Muli"/>
                        <a:cs typeface="Muli"/>
                        <a:sym typeface="Muli"/>
                      </a:endParaRPr>
                    </a:p>
                    <a:p>
                      <a:pPr indent="-184150" lvl="0" marL="228600" rtl="0" algn="l">
                        <a:spcBef>
                          <a:spcPts val="600"/>
                        </a:spcBef>
                        <a:spcAft>
                          <a:spcPts val="0"/>
                        </a:spcAft>
                        <a:buClr>
                          <a:schemeClr val="dk1"/>
                        </a:buClr>
                        <a:buSzPts val="1100"/>
                        <a:buFont typeface="Muli"/>
                        <a:buChar char="●"/>
                      </a:pPr>
                      <a:r>
                        <a:rPr lang="en" sz="1100">
                          <a:latin typeface="Muli"/>
                          <a:ea typeface="Muli"/>
                          <a:cs typeface="Muli"/>
                          <a:sym typeface="Muli"/>
                        </a:rPr>
                        <a:t>How many LEGO blocks did you use?</a:t>
                      </a:r>
                      <a:endParaRPr sz="1100">
                        <a:latin typeface="Muli"/>
                        <a:ea typeface="Muli"/>
                        <a:cs typeface="Muli"/>
                        <a:sym typeface="Muli"/>
                      </a:endParaRPr>
                    </a:p>
                    <a:p>
                      <a:pPr indent="-184150" lvl="0" marL="228600" rtl="0" algn="l">
                        <a:spcBef>
                          <a:spcPts val="600"/>
                        </a:spcBef>
                        <a:spcAft>
                          <a:spcPts val="600"/>
                        </a:spcAft>
                        <a:buClr>
                          <a:schemeClr val="dk1"/>
                        </a:buClr>
                        <a:buSzPts val="1100"/>
                        <a:buFont typeface="Muli"/>
                        <a:buChar char="●"/>
                      </a:pPr>
                      <a:r>
                        <a:rPr lang="en" sz="1100">
                          <a:latin typeface="Muli"/>
                          <a:ea typeface="Muli"/>
                          <a:cs typeface="Muli"/>
                          <a:sym typeface="Muli"/>
                        </a:rPr>
                        <a:t>Is there a lego you can’t see when you look from the top or the side?</a:t>
                      </a:r>
                      <a:endParaRPr sz="1100">
                        <a:latin typeface="Muli"/>
                        <a:ea typeface="Muli"/>
                        <a:cs typeface="Muli"/>
                        <a:sym typeface="Muli"/>
                      </a:endParaRPr>
                    </a:p>
                  </a:txBody>
                  <a:tcPr marT="0" marB="0" marR="137150" marL="137150">
                    <a:lnL cap="flat" cmpd="sng" w="9525">
                      <a:solidFill>
                        <a:srgbClr val="4752A3"/>
                      </a:solidFill>
                      <a:prstDash val="solid"/>
                      <a:round/>
                      <a:headEnd len="sm" w="sm" type="none"/>
                      <a:tailEnd len="sm" w="sm" type="none"/>
                    </a:lnL>
                    <a:lnR cap="flat" cmpd="sng" w="9525">
                      <a:solidFill>
                        <a:srgbClr val="4752A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4752A3"/>
                          </a:solidFill>
                          <a:latin typeface="Montserrat ExtraBold"/>
                          <a:ea typeface="Montserrat ExtraBold"/>
                          <a:cs typeface="Montserrat ExtraBold"/>
                          <a:sym typeface="Montserrat ExtraBold"/>
                        </a:rPr>
                        <a:t>THINGS TO NOTICE</a:t>
                      </a:r>
                      <a:endParaRPr sz="1200">
                        <a:solidFill>
                          <a:srgbClr val="4752A3"/>
                        </a:solidFill>
                        <a:latin typeface="Montserrat ExtraBold"/>
                        <a:ea typeface="Montserrat ExtraBold"/>
                        <a:cs typeface="Montserrat ExtraBold"/>
                        <a:sym typeface="Montserrat ExtraBold"/>
                      </a:endParaRPr>
                    </a:p>
                    <a:p>
                      <a:pPr indent="-184150" lvl="0" marL="228600" rtl="0" algn="l">
                        <a:spcBef>
                          <a:spcPts val="1000"/>
                        </a:spcBef>
                        <a:spcAft>
                          <a:spcPts val="0"/>
                        </a:spcAft>
                        <a:buClr>
                          <a:schemeClr val="dk1"/>
                        </a:buClr>
                        <a:buSzPts val="1100"/>
                        <a:buFont typeface="Muli"/>
                        <a:buChar char="●"/>
                      </a:pPr>
                      <a:r>
                        <a:rPr lang="en" sz="1100">
                          <a:latin typeface="Muli"/>
                          <a:ea typeface="Muli"/>
                          <a:cs typeface="Muli"/>
                          <a:sym typeface="Muli"/>
                        </a:rPr>
                        <a:t>Child’s ability to observe the bed or chair.</a:t>
                      </a:r>
                      <a:endParaRPr sz="1100">
                        <a:latin typeface="Muli"/>
                        <a:ea typeface="Muli"/>
                        <a:cs typeface="Muli"/>
                        <a:sym typeface="Muli"/>
                      </a:endParaRPr>
                    </a:p>
                    <a:p>
                      <a:pPr indent="-184150" lvl="0" marL="228600" rtl="0" algn="l">
                        <a:spcBef>
                          <a:spcPts val="600"/>
                        </a:spcBef>
                        <a:spcAft>
                          <a:spcPts val="0"/>
                        </a:spcAft>
                        <a:buClr>
                          <a:schemeClr val="dk1"/>
                        </a:buClr>
                        <a:buSzPts val="1100"/>
                        <a:buFont typeface="Muli"/>
                        <a:buChar char="●"/>
                      </a:pPr>
                      <a:r>
                        <a:rPr lang="en" sz="1100">
                          <a:latin typeface="Muli"/>
                          <a:ea typeface="Muli"/>
                          <a:cs typeface="Muli"/>
                          <a:sym typeface="Muli"/>
                        </a:rPr>
                        <a:t>Child’s interest in copying or making something different.</a:t>
                      </a:r>
                      <a:endParaRPr sz="1100">
                        <a:latin typeface="Muli"/>
                        <a:ea typeface="Muli"/>
                        <a:cs typeface="Muli"/>
                        <a:sym typeface="Muli"/>
                      </a:endParaRPr>
                    </a:p>
                    <a:p>
                      <a:pPr indent="-184150" lvl="0" marL="228600" rtl="0" algn="l">
                        <a:spcBef>
                          <a:spcPts val="600"/>
                        </a:spcBef>
                        <a:spcAft>
                          <a:spcPts val="0"/>
                        </a:spcAft>
                        <a:buClr>
                          <a:schemeClr val="dk1"/>
                        </a:buClr>
                        <a:buSzPts val="1100"/>
                        <a:buFont typeface="Muli"/>
                        <a:buChar char="●"/>
                      </a:pPr>
                      <a:r>
                        <a:rPr lang="en" sz="1100">
                          <a:latin typeface="Muli"/>
                          <a:ea typeface="Muli"/>
                          <a:cs typeface="Muli"/>
                          <a:sym typeface="Muli"/>
                        </a:rPr>
                        <a:t>What strategy are they using to build?</a:t>
                      </a:r>
                      <a:endParaRPr sz="1100">
                        <a:latin typeface="Muli"/>
                        <a:ea typeface="Muli"/>
                        <a:cs typeface="Muli"/>
                        <a:sym typeface="Muli"/>
                      </a:endParaRPr>
                    </a:p>
                    <a:p>
                      <a:pPr indent="-184150" lvl="0" marL="228600" rtl="0" algn="l">
                        <a:spcBef>
                          <a:spcPts val="600"/>
                        </a:spcBef>
                        <a:spcAft>
                          <a:spcPts val="0"/>
                        </a:spcAft>
                        <a:buClr>
                          <a:schemeClr val="dk1"/>
                        </a:buClr>
                        <a:buSzPts val="1100"/>
                        <a:buFont typeface="Muli"/>
                        <a:buChar char="●"/>
                      </a:pPr>
                      <a:r>
                        <a:rPr lang="en" sz="1100">
                          <a:latin typeface="Muli"/>
                          <a:ea typeface="Muli"/>
                          <a:cs typeface="Muli"/>
                          <a:sym typeface="Muli"/>
                        </a:rPr>
                        <a:t>Can they make one that is the same or equal?</a:t>
                      </a:r>
                      <a:endParaRPr sz="1200">
                        <a:solidFill>
                          <a:srgbClr val="4752A3"/>
                        </a:solidFill>
                        <a:latin typeface="Montserrat ExtraBold"/>
                        <a:ea typeface="Montserrat ExtraBold"/>
                        <a:cs typeface="Montserrat ExtraBold"/>
                        <a:sym typeface="Montserrat ExtraBold"/>
                      </a:endParaRPr>
                    </a:p>
                    <a:p>
                      <a:pPr indent="0" lvl="0" marL="0" rtl="0" algn="l">
                        <a:lnSpc>
                          <a:spcPct val="100000"/>
                        </a:lnSpc>
                        <a:spcBef>
                          <a:spcPts val="1000"/>
                        </a:spcBef>
                        <a:spcAft>
                          <a:spcPts val="0"/>
                        </a:spcAft>
                        <a:buNone/>
                      </a:pPr>
                      <a:r>
                        <a:t/>
                      </a:r>
                      <a:endParaRPr sz="1200">
                        <a:solidFill>
                          <a:srgbClr val="4752A3"/>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None/>
                      </a:pPr>
                      <a:r>
                        <a:rPr lang="en" sz="1200">
                          <a:solidFill>
                            <a:srgbClr val="4752A3"/>
                          </a:solidFill>
                          <a:latin typeface="Montserrat ExtraBold"/>
                          <a:ea typeface="Montserrat ExtraBold"/>
                          <a:cs typeface="Montserrat ExtraBold"/>
                          <a:sym typeface="Montserrat ExtraBold"/>
                        </a:rPr>
                        <a:t>RESOURCES</a:t>
                      </a:r>
                      <a:endParaRPr b="1" sz="1200">
                        <a:solidFill>
                          <a:srgbClr val="26B9E9"/>
                        </a:solidFill>
                        <a:latin typeface="Muli"/>
                        <a:ea typeface="Muli"/>
                        <a:cs typeface="Muli"/>
                        <a:sym typeface="Muli"/>
                      </a:endParaRPr>
                    </a:p>
                    <a:p>
                      <a:pPr indent="0" lvl="0" marL="0" rtl="0" algn="l">
                        <a:lnSpc>
                          <a:spcPct val="100000"/>
                        </a:lnSpc>
                        <a:spcBef>
                          <a:spcPts val="1000"/>
                        </a:spcBef>
                        <a:spcAft>
                          <a:spcPts val="600"/>
                        </a:spcAft>
                        <a:buNone/>
                      </a:pPr>
                      <a:r>
                        <a:rPr lang="en" sz="1100" u="sng">
                          <a:solidFill>
                            <a:schemeClr val="hlink"/>
                          </a:solidFill>
                          <a:latin typeface="Muli"/>
                          <a:ea typeface="Muli"/>
                          <a:cs typeface="Muli"/>
                          <a:sym typeface="Muli"/>
                          <a:hlinkClick r:id="rId18"/>
                        </a:rPr>
                        <a:t>Goldilocks and the Three Bears - English</a:t>
                      </a:r>
                      <a:endParaRPr sz="1100">
                        <a:solidFill>
                          <a:srgbClr val="B44A9C"/>
                        </a:solidFill>
                        <a:latin typeface="Muli"/>
                        <a:ea typeface="Muli"/>
                        <a:cs typeface="Muli"/>
                        <a:sym typeface="Muli"/>
                      </a:endParaRPr>
                    </a:p>
                  </a:txBody>
                  <a:tcPr marT="0" marB="0" marR="0" marL="137150">
                    <a:lnL cap="flat" cmpd="sng" w="9525">
                      <a:solidFill>
                        <a:srgbClr val="4752A3"/>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81" name="Google Shape;81;p13"/>
          <p:cNvPicPr preferRelativeResize="0"/>
          <p:nvPr/>
        </p:nvPicPr>
        <p:blipFill rotWithShape="1">
          <a:blip r:embed="rId19">
            <a:alphaModFix/>
          </a:blip>
          <a:srcRect b="0" l="0" r="0" t="0"/>
          <a:stretch/>
        </p:blipFill>
        <p:spPr>
          <a:xfrm>
            <a:off x="4656787" y="1302040"/>
            <a:ext cx="419295" cy="403700"/>
          </a:xfrm>
          <a:prstGeom prst="rect">
            <a:avLst/>
          </a:prstGeom>
          <a:noFill/>
          <a:ln>
            <a:noFill/>
          </a:ln>
        </p:spPr>
      </p:pic>
      <p:pic>
        <p:nvPicPr>
          <p:cNvPr id="82" name="Google Shape;82;p13"/>
          <p:cNvPicPr preferRelativeResize="0"/>
          <p:nvPr/>
        </p:nvPicPr>
        <p:blipFill>
          <a:blip r:embed="rId20">
            <a:alphaModFix/>
          </a:blip>
          <a:stretch>
            <a:fillRect/>
          </a:stretch>
        </p:blipFill>
        <p:spPr>
          <a:xfrm>
            <a:off x="2426065" y="4127929"/>
            <a:ext cx="1056957" cy="972698"/>
          </a:xfrm>
          <a:prstGeom prst="rect">
            <a:avLst/>
          </a:prstGeom>
          <a:noFill/>
          <a:ln>
            <a:noFill/>
          </a:ln>
        </p:spPr>
      </p:pic>
      <p:pic>
        <p:nvPicPr>
          <p:cNvPr id="83" name="Google Shape;83;p13"/>
          <p:cNvPicPr preferRelativeResize="0"/>
          <p:nvPr/>
        </p:nvPicPr>
        <p:blipFill>
          <a:blip r:embed="rId21">
            <a:alphaModFix/>
          </a:blip>
          <a:stretch>
            <a:fillRect/>
          </a:stretch>
        </p:blipFill>
        <p:spPr>
          <a:xfrm>
            <a:off x="1397115" y="4211764"/>
            <a:ext cx="973000" cy="972995"/>
          </a:xfrm>
          <a:prstGeom prst="rect">
            <a:avLst/>
          </a:prstGeom>
          <a:noFill/>
          <a:ln>
            <a:noFill/>
          </a:ln>
        </p:spPr>
      </p:pic>
      <p:pic>
        <p:nvPicPr>
          <p:cNvPr id="84" name="Google Shape;84;p13"/>
          <p:cNvPicPr preferRelativeResize="0"/>
          <p:nvPr/>
        </p:nvPicPr>
        <p:blipFill>
          <a:blip r:embed="rId22">
            <a:alphaModFix/>
          </a:blip>
          <a:stretch>
            <a:fillRect/>
          </a:stretch>
        </p:blipFill>
        <p:spPr>
          <a:xfrm>
            <a:off x="609599" y="4295471"/>
            <a:ext cx="973000" cy="972995"/>
          </a:xfrm>
          <a:prstGeom prst="rect">
            <a:avLst/>
          </a:prstGeom>
          <a:noFill/>
          <a:ln>
            <a:noFill/>
          </a:ln>
        </p:spPr>
      </p:pic>
      <p:pic>
        <p:nvPicPr>
          <p:cNvPr id="85" name="Google Shape;85;p13"/>
          <p:cNvPicPr preferRelativeResize="0"/>
          <p:nvPr/>
        </p:nvPicPr>
        <p:blipFill>
          <a:blip r:embed="rId23">
            <a:alphaModFix/>
          </a:blip>
          <a:stretch>
            <a:fillRect/>
          </a:stretch>
        </p:blipFill>
        <p:spPr>
          <a:xfrm flipH="1">
            <a:off x="660075" y="2346155"/>
            <a:ext cx="2646000" cy="15811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nvSpPr>
        <p:spPr>
          <a:xfrm>
            <a:off x="660075" y="1451550"/>
            <a:ext cx="2646000" cy="9744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None/>
            </a:pPr>
            <a:r>
              <a:rPr lang="en" sz="1300">
                <a:solidFill>
                  <a:srgbClr val="4752A3"/>
                </a:solidFill>
                <a:latin typeface="Montserrat ExtraBold"/>
                <a:ea typeface="Montserrat ExtraBold"/>
                <a:cs typeface="Montserrat ExtraBold"/>
                <a:sym typeface="Montserrat ExtraBold"/>
              </a:rPr>
              <a:t>MATERIALES</a:t>
            </a:r>
            <a:endParaRPr sz="1300">
              <a:solidFill>
                <a:srgbClr val="4752A3"/>
              </a:solidFill>
              <a:latin typeface="Montserrat ExtraBold"/>
              <a:ea typeface="Montserrat ExtraBold"/>
              <a:cs typeface="Montserrat ExtraBold"/>
              <a:sym typeface="Montserrat ExtraBold"/>
            </a:endParaRPr>
          </a:p>
          <a:p>
            <a:pPr indent="-203200" lvl="0" marL="228600" rtl="0" algn="l">
              <a:spcBef>
                <a:spcPts val="600"/>
              </a:spcBef>
              <a:spcAft>
                <a:spcPts val="0"/>
              </a:spcAft>
              <a:buClr>
                <a:schemeClr val="dk1"/>
              </a:buClr>
              <a:buSzPts val="1100"/>
              <a:buFont typeface="Muli"/>
              <a:buChar char="●"/>
            </a:pPr>
            <a:r>
              <a:rPr lang="en" sz="1100">
                <a:latin typeface="Muli"/>
                <a:ea typeface="Muli"/>
                <a:cs typeface="Muli"/>
                <a:sym typeface="Muli"/>
              </a:rPr>
              <a:t>LEGO</a:t>
            </a:r>
            <a:r>
              <a:rPr baseline="30000" lang="en" sz="1100">
                <a:latin typeface="Muli"/>
                <a:ea typeface="Muli"/>
                <a:cs typeface="Muli"/>
                <a:sym typeface="Muli"/>
              </a:rPr>
              <a:t>®</a:t>
            </a:r>
            <a:r>
              <a:rPr lang="en" sz="1100">
                <a:latin typeface="Muli"/>
                <a:ea typeface="Muli"/>
                <a:cs typeface="Muli"/>
                <a:sym typeface="Muli"/>
              </a:rPr>
              <a:t> o DUPLO</a:t>
            </a:r>
            <a:r>
              <a:rPr baseline="30000" lang="en" sz="1100">
                <a:latin typeface="Muli"/>
                <a:ea typeface="Muli"/>
                <a:cs typeface="Muli"/>
                <a:sym typeface="Muli"/>
              </a:rPr>
              <a:t>®</a:t>
            </a:r>
            <a:r>
              <a:rPr lang="en" sz="1100">
                <a:latin typeface="Muli"/>
                <a:ea typeface="Muli"/>
                <a:cs typeface="Muli"/>
                <a:sym typeface="Muli"/>
              </a:rPr>
              <a:t> bloques</a:t>
            </a:r>
            <a:endParaRPr sz="1100">
              <a:latin typeface="Muli"/>
              <a:ea typeface="Muli"/>
              <a:cs typeface="Muli"/>
              <a:sym typeface="Muli"/>
            </a:endParaRPr>
          </a:p>
          <a:p>
            <a:pPr indent="-203200" lvl="0" marL="228600" rtl="0" algn="l">
              <a:spcBef>
                <a:spcPts val="600"/>
              </a:spcBef>
              <a:spcAft>
                <a:spcPts val="0"/>
              </a:spcAft>
              <a:buClr>
                <a:srgbClr val="4752A3"/>
              </a:buClr>
              <a:buSzPts val="1100"/>
              <a:buFont typeface="Muli"/>
              <a:buChar char="●"/>
            </a:pPr>
            <a:r>
              <a:rPr i="1" lang="en" sz="1100">
                <a:latin typeface="Muli"/>
                <a:ea typeface="Muli"/>
                <a:cs typeface="Muli"/>
                <a:sym typeface="Muli"/>
              </a:rPr>
              <a:t>Ricitos de Oro y los Tres Osos </a:t>
            </a:r>
            <a:br>
              <a:rPr i="1" lang="en" sz="1100">
                <a:latin typeface="Muli"/>
                <a:ea typeface="Muli"/>
                <a:cs typeface="Muli"/>
                <a:sym typeface="Muli"/>
              </a:rPr>
            </a:br>
            <a:r>
              <a:rPr lang="en" sz="1100">
                <a:latin typeface="Muli"/>
                <a:ea typeface="Muli"/>
                <a:cs typeface="Muli"/>
                <a:sym typeface="Muli"/>
              </a:rPr>
              <a:t>(libro o video) o una cuentos diferente</a:t>
            </a:r>
            <a:endParaRPr sz="1100">
              <a:latin typeface="Muli"/>
              <a:ea typeface="Muli"/>
              <a:cs typeface="Muli"/>
              <a:sym typeface="Muli"/>
            </a:endParaRPr>
          </a:p>
        </p:txBody>
      </p:sp>
      <p:sp>
        <p:nvSpPr>
          <p:cNvPr id="91" name="Google Shape;91;p14"/>
          <p:cNvSpPr txBox="1"/>
          <p:nvPr/>
        </p:nvSpPr>
        <p:spPr>
          <a:xfrm>
            <a:off x="3821993" y="1451555"/>
            <a:ext cx="3404700" cy="879600"/>
          </a:xfrm>
          <a:prstGeom prst="rect">
            <a:avLst/>
          </a:prstGeom>
          <a:noFill/>
          <a:ln>
            <a:noFill/>
          </a:ln>
        </p:spPr>
        <p:txBody>
          <a:bodyPr anchorCtr="0" anchor="t" bIns="0" lIns="0" spcFirstLastPara="1" rIns="91425" wrap="square" tIns="0">
            <a:noAutofit/>
          </a:bodyPr>
          <a:lstStyle/>
          <a:p>
            <a:pPr indent="0" lvl="0" marL="0" rtl="0" algn="ctr">
              <a:spcBef>
                <a:spcPts val="0"/>
              </a:spcBef>
              <a:spcAft>
                <a:spcPts val="0"/>
              </a:spcAft>
              <a:buNone/>
            </a:pPr>
            <a:r>
              <a:rPr lang="en" sz="1300">
                <a:solidFill>
                  <a:schemeClr val="accent4"/>
                </a:solidFill>
                <a:latin typeface="Montserrat ExtraBold"/>
                <a:ea typeface="Montserrat ExtraBold"/>
                <a:cs typeface="Montserrat ExtraBold"/>
                <a:sym typeface="Montserrat ExtraBold"/>
              </a:rPr>
              <a:t>JUGAR</a:t>
            </a:r>
            <a:endParaRPr sz="1300">
              <a:solidFill>
                <a:schemeClr val="accent1"/>
              </a:solidFill>
              <a:latin typeface="Montserrat"/>
              <a:ea typeface="Montserrat"/>
              <a:cs typeface="Montserrat"/>
              <a:sym typeface="Montserrat"/>
            </a:endParaRPr>
          </a:p>
          <a:p>
            <a:pPr indent="0" lvl="0" marL="0" rtl="0" algn="l">
              <a:spcBef>
                <a:spcPts val="1000"/>
              </a:spcBef>
              <a:spcAft>
                <a:spcPts val="0"/>
              </a:spcAft>
              <a:buNone/>
            </a:pPr>
            <a:r>
              <a:rPr lang="en" sz="1100">
                <a:latin typeface="Muli"/>
                <a:ea typeface="Muli"/>
                <a:cs typeface="Muli"/>
                <a:sym typeface="Muli"/>
              </a:rPr>
              <a:t>Read or watch </a:t>
            </a:r>
            <a:r>
              <a:rPr i="1" lang="en" sz="1100">
                <a:latin typeface="Muli"/>
                <a:ea typeface="Muli"/>
                <a:cs typeface="Muli"/>
                <a:sym typeface="Muli"/>
              </a:rPr>
              <a:t>The Three Little Bears</a:t>
            </a:r>
            <a:r>
              <a:rPr lang="en" sz="1100">
                <a:latin typeface="Muli"/>
                <a:ea typeface="Muli"/>
                <a:cs typeface="Muli"/>
                <a:sym typeface="Muli"/>
              </a:rPr>
              <a:t>. Children can enact the story and build objects from the story. Ask questions about the story and their playful building?</a:t>
            </a:r>
            <a:endParaRPr sz="1100">
              <a:latin typeface="Muli"/>
              <a:ea typeface="Muli"/>
              <a:cs typeface="Muli"/>
              <a:sym typeface="Muli"/>
            </a:endParaRPr>
          </a:p>
          <a:p>
            <a:pPr indent="0" lvl="0" marL="0" rtl="0" algn="l">
              <a:spcBef>
                <a:spcPts val="1000"/>
              </a:spcBef>
              <a:spcAft>
                <a:spcPts val="1000"/>
              </a:spcAft>
              <a:buNone/>
            </a:pPr>
            <a:r>
              <a:t/>
            </a:r>
            <a:endParaRPr sz="1100">
              <a:latin typeface="Muli"/>
              <a:ea typeface="Muli"/>
              <a:cs typeface="Muli"/>
              <a:sym typeface="Muli"/>
            </a:endParaRPr>
          </a:p>
        </p:txBody>
      </p:sp>
      <p:sp>
        <p:nvSpPr>
          <p:cNvPr id="92" name="Google Shape;92;p14"/>
          <p:cNvSpPr txBox="1"/>
          <p:nvPr/>
        </p:nvSpPr>
        <p:spPr>
          <a:xfrm>
            <a:off x="3821993" y="4216580"/>
            <a:ext cx="3404700" cy="974400"/>
          </a:xfrm>
          <a:prstGeom prst="rect">
            <a:avLst/>
          </a:prstGeom>
          <a:noFill/>
          <a:ln>
            <a:noFill/>
          </a:ln>
        </p:spPr>
        <p:txBody>
          <a:bodyPr anchorCtr="0" anchor="t" bIns="0" lIns="0" spcFirstLastPara="1" rIns="91425" wrap="square" tIns="0">
            <a:noAutofit/>
          </a:bodyPr>
          <a:lstStyle/>
          <a:p>
            <a:pPr indent="0" lvl="0" marL="0" rtl="0" algn="ctr">
              <a:lnSpc>
                <a:spcPct val="100000"/>
              </a:lnSpc>
              <a:spcBef>
                <a:spcPts val="0"/>
              </a:spcBef>
              <a:spcAft>
                <a:spcPts val="0"/>
              </a:spcAft>
              <a:buNone/>
            </a:pPr>
            <a:r>
              <a:rPr lang="en" sz="1300">
                <a:solidFill>
                  <a:schemeClr val="accent1"/>
                </a:solidFill>
                <a:latin typeface="Montserrat ExtraBold"/>
                <a:ea typeface="Montserrat ExtraBold"/>
                <a:cs typeface="Montserrat ExtraBold"/>
                <a:sym typeface="Montserrat ExtraBold"/>
              </a:rPr>
              <a:t>   </a:t>
            </a:r>
            <a:r>
              <a:rPr lang="en" sz="1300">
                <a:solidFill>
                  <a:schemeClr val="accent1"/>
                </a:solidFill>
                <a:latin typeface="Montserrat ExtraBold"/>
                <a:ea typeface="Montserrat ExtraBold"/>
                <a:cs typeface="Montserrat ExtraBold"/>
                <a:sym typeface="Montserrat ExtraBold"/>
              </a:rPr>
              <a:t>OBSERVER</a:t>
            </a:r>
            <a:endParaRPr sz="1300">
              <a:solidFill>
                <a:schemeClr val="accent4"/>
              </a:solidFill>
              <a:latin typeface="Montserrat"/>
              <a:ea typeface="Montserrat"/>
              <a:cs typeface="Montserrat"/>
              <a:sym typeface="Montserrat"/>
            </a:endParaRPr>
          </a:p>
          <a:p>
            <a:pPr indent="0" lvl="0" marL="0" rtl="0" algn="l">
              <a:spcBef>
                <a:spcPts val="1000"/>
              </a:spcBef>
              <a:spcAft>
                <a:spcPts val="0"/>
              </a:spcAft>
              <a:buNone/>
            </a:pPr>
            <a:r>
              <a:rPr lang="en" sz="1100">
                <a:latin typeface="Muli"/>
                <a:ea typeface="Muli"/>
                <a:cs typeface="Muli"/>
                <a:sym typeface="Muli"/>
              </a:rPr>
              <a:t>Observe lo que nota el niño mientras construye los objetos. ¿Qué estrategias y instrumentos utilizan en su creación? Si no tienen las mismas piezas, ¿Pueden sustituir piezas que creen el mismo objeto?</a:t>
            </a:r>
            <a:endParaRPr sz="1100">
              <a:solidFill>
                <a:schemeClr val="accent1"/>
              </a:solidFill>
              <a:latin typeface="Montserrat ExtraBold"/>
              <a:ea typeface="Montserrat ExtraBold"/>
              <a:cs typeface="Montserrat ExtraBold"/>
              <a:sym typeface="Montserrat ExtraBold"/>
            </a:endParaRPr>
          </a:p>
          <a:p>
            <a:pPr indent="0" lvl="0" marL="0" rtl="0" algn="l">
              <a:spcBef>
                <a:spcPts val="1000"/>
              </a:spcBef>
              <a:spcAft>
                <a:spcPts val="1000"/>
              </a:spcAft>
              <a:buNone/>
            </a:pPr>
            <a:r>
              <a:t/>
            </a:r>
            <a:endParaRPr sz="1100">
              <a:latin typeface="Muli"/>
              <a:ea typeface="Muli"/>
              <a:cs typeface="Muli"/>
              <a:sym typeface="Muli"/>
            </a:endParaRPr>
          </a:p>
        </p:txBody>
      </p:sp>
      <p:pic>
        <p:nvPicPr>
          <p:cNvPr id="93" name="Google Shape;93;p14"/>
          <p:cNvPicPr preferRelativeResize="0"/>
          <p:nvPr/>
        </p:nvPicPr>
        <p:blipFill rotWithShape="1">
          <a:blip r:embed="rId3">
            <a:alphaModFix/>
          </a:blip>
          <a:srcRect b="0" l="0" r="0" t="0"/>
          <a:stretch/>
        </p:blipFill>
        <p:spPr>
          <a:xfrm>
            <a:off x="4706901" y="4115682"/>
            <a:ext cx="303275" cy="339900"/>
          </a:xfrm>
          <a:prstGeom prst="rect">
            <a:avLst/>
          </a:prstGeom>
          <a:noFill/>
          <a:ln>
            <a:noFill/>
          </a:ln>
        </p:spPr>
      </p:pic>
      <p:sp>
        <p:nvSpPr>
          <p:cNvPr id="94" name="Google Shape;94;p14"/>
          <p:cNvSpPr/>
          <p:nvPr/>
        </p:nvSpPr>
        <p:spPr>
          <a:xfrm>
            <a:off x="1950" y="9767300"/>
            <a:ext cx="7768500" cy="33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txBox="1"/>
          <p:nvPr/>
        </p:nvSpPr>
        <p:spPr>
          <a:xfrm>
            <a:off x="5005225" y="9821300"/>
            <a:ext cx="1800300" cy="2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FFFFFF"/>
                </a:solidFill>
                <a:uFill>
                  <a:noFill/>
                </a:uFill>
                <a:latin typeface="Montserrat ExtraBold"/>
                <a:ea typeface="Montserrat ExtraBold"/>
                <a:cs typeface="Montserrat ExtraBold"/>
                <a:sym typeface="Montserrat ExtraBold"/>
                <a:hlinkClick r:id="rId4">
                  <a:extLst>
                    <a:ext uri="{A12FA001-AC4F-418D-AE19-62706E023703}">
                      <ahyp:hlinkClr val="tx"/>
                    </a:ext>
                  </a:extLst>
                </a:hlinkClick>
              </a:rPr>
              <a:t>AIMSCENTER.ORG</a:t>
            </a:r>
            <a:endParaRPr sz="900">
              <a:solidFill>
                <a:srgbClr val="FFFFFF"/>
              </a:solidFill>
              <a:latin typeface="Montserrat ExtraBold"/>
              <a:ea typeface="Montserrat ExtraBold"/>
              <a:cs typeface="Montserrat ExtraBold"/>
              <a:sym typeface="Montserrat ExtraBold"/>
            </a:endParaRPr>
          </a:p>
        </p:txBody>
      </p:sp>
      <p:grpSp>
        <p:nvGrpSpPr>
          <p:cNvPr id="96" name="Google Shape;96;p14"/>
          <p:cNvGrpSpPr/>
          <p:nvPr/>
        </p:nvGrpSpPr>
        <p:grpSpPr>
          <a:xfrm>
            <a:off x="2977943" y="9821450"/>
            <a:ext cx="1816514" cy="231600"/>
            <a:chOff x="2997220" y="9821450"/>
            <a:chExt cx="1816514" cy="231600"/>
          </a:xfrm>
        </p:grpSpPr>
        <p:grpSp>
          <p:nvGrpSpPr>
            <p:cNvPr id="97" name="Google Shape;97;p14"/>
            <p:cNvGrpSpPr/>
            <p:nvPr/>
          </p:nvGrpSpPr>
          <p:grpSpPr>
            <a:xfrm>
              <a:off x="3319691" y="9821450"/>
              <a:ext cx="1171572" cy="231600"/>
              <a:chOff x="3298595" y="9821450"/>
              <a:chExt cx="1171572" cy="231600"/>
            </a:xfrm>
          </p:grpSpPr>
          <p:pic>
            <p:nvPicPr>
              <p:cNvPr id="98" name="Google Shape;98;p14">
                <a:hlinkClick r:id="rId5"/>
              </p:cNvPr>
              <p:cNvPicPr preferRelativeResize="0"/>
              <p:nvPr/>
            </p:nvPicPr>
            <p:blipFill>
              <a:blip r:embed="rId6">
                <a:alphaModFix/>
              </a:blip>
              <a:stretch>
                <a:fillRect/>
              </a:stretch>
            </p:blipFill>
            <p:spPr>
              <a:xfrm>
                <a:off x="3298595" y="9847631"/>
                <a:ext cx="179238" cy="179238"/>
              </a:xfrm>
              <a:prstGeom prst="rect">
                <a:avLst/>
              </a:prstGeom>
              <a:noFill/>
              <a:ln>
                <a:noFill/>
              </a:ln>
            </p:spPr>
          </p:pic>
          <p:sp>
            <p:nvSpPr>
              <p:cNvPr id="99" name="Google Shape;99;p14"/>
              <p:cNvSpPr txBox="1"/>
              <p:nvPr/>
            </p:nvSpPr>
            <p:spPr>
              <a:xfrm>
                <a:off x="3433067" y="9821450"/>
                <a:ext cx="1037100" cy="231600"/>
              </a:xfrm>
              <a:prstGeom prst="rect">
                <a:avLst/>
              </a:prstGeom>
              <a:noFill/>
              <a:ln>
                <a:noFill/>
              </a:ln>
            </p:spPr>
            <p:txBody>
              <a:bodyPr anchorCtr="0" anchor="ctr" bIns="91425" lIns="91425" spcFirstLastPara="1" rIns="0" wrap="square" tIns="91425">
                <a:noAutofit/>
              </a:bodyPr>
              <a:lstStyle/>
              <a:p>
                <a:pPr indent="0" lvl="0" marL="0" rtl="0" algn="l">
                  <a:spcBef>
                    <a:spcPts val="0"/>
                  </a:spcBef>
                  <a:spcAft>
                    <a:spcPts val="0"/>
                  </a:spcAft>
                  <a:buNone/>
                </a:pPr>
                <a:r>
                  <a:rPr lang="en" sz="900">
                    <a:solidFill>
                      <a:srgbClr val="FFFFFF"/>
                    </a:solidFill>
                    <a:uFill>
                      <a:noFill/>
                    </a:uFill>
                    <a:latin typeface="Montserrat ExtraBold"/>
                    <a:ea typeface="Montserrat ExtraBold"/>
                    <a:cs typeface="Montserrat ExtraBold"/>
                    <a:sym typeface="Montserrat ExtraBold"/>
                    <a:hlinkClick r:id="rId7">
                      <a:extLst>
                        <a:ext uri="{A12FA001-AC4F-418D-AE19-62706E023703}">
                          <ahyp:hlinkClr val="tx"/>
                        </a:ext>
                      </a:extLst>
                    </a:hlinkClick>
                  </a:rPr>
                  <a:t>@AIMSCENTER</a:t>
                </a:r>
                <a:endParaRPr sz="900">
                  <a:solidFill>
                    <a:srgbClr val="FFFFFF"/>
                  </a:solidFill>
                  <a:latin typeface="Montserrat ExtraBold"/>
                  <a:ea typeface="Montserrat ExtraBold"/>
                  <a:cs typeface="Montserrat ExtraBold"/>
                  <a:sym typeface="Montserrat ExtraBold"/>
                </a:endParaRPr>
              </a:p>
            </p:txBody>
          </p:sp>
        </p:grpSp>
        <p:cxnSp>
          <p:nvCxnSpPr>
            <p:cNvPr id="100" name="Google Shape;100;p14"/>
            <p:cNvCxnSpPr/>
            <p:nvPr/>
          </p:nvCxnSpPr>
          <p:spPr>
            <a:xfrm>
              <a:off x="4813734" y="9845900"/>
              <a:ext cx="0" cy="182700"/>
            </a:xfrm>
            <a:prstGeom prst="straightConnector1">
              <a:avLst/>
            </a:prstGeom>
            <a:noFill/>
            <a:ln cap="flat" cmpd="sng" w="9525">
              <a:solidFill>
                <a:srgbClr val="FFFFFF"/>
              </a:solidFill>
              <a:prstDash val="solid"/>
              <a:round/>
              <a:headEnd len="med" w="med" type="none"/>
              <a:tailEnd len="med" w="med" type="none"/>
            </a:ln>
          </p:spPr>
        </p:cxnSp>
        <p:cxnSp>
          <p:nvCxnSpPr>
            <p:cNvPr id="101" name="Google Shape;101;p14"/>
            <p:cNvCxnSpPr/>
            <p:nvPr/>
          </p:nvCxnSpPr>
          <p:spPr>
            <a:xfrm>
              <a:off x="2997220" y="9845900"/>
              <a:ext cx="0" cy="182700"/>
            </a:xfrm>
            <a:prstGeom prst="straightConnector1">
              <a:avLst/>
            </a:prstGeom>
            <a:noFill/>
            <a:ln cap="flat" cmpd="sng" w="9525">
              <a:solidFill>
                <a:srgbClr val="FFFFFF"/>
              </a:solidFill>
              <a:prstDash val="solid"/>
              <a:round/>
              <a:headEnd len="med" w="med" type="none"/>
              <a:tailEnd len="med" w="med" type="none"/>
            </a:ln>
          </p:spPr>
        </p:cxnSp>
      </p:grpSp>
      <p:grpSp>
        <p:nvGrpSpPr>
          <p:cNvPr id="102" name="Google Shape;102;p14"/>
          <p:cNvGrpSpPr/>
          <p:nvPr/>
        </p:nvGrpSpPr>
        <p:grpSpPr>
          <a:xfrm>
            <a:off x="1443071" y="9821450"/>
            <a:ext cx="1262254" cy="231600"/>
            <a:chOff x="1443071" y="9814650"/>
            <a:chExt cx="1262254" cy="231600"/>
          </a:xfrm>
        </p:grpSpPr>
        <p:pic>
          <p:nvPicPr>
            <p:cNvPr id="103" name="Google Shape;103;p14">
              <a:hlinkClick r:id="rId8"/>
            </p:cNvPr>
            <p:cNvPicPr preferRelativeResize="0"/>
            <p:nvPr/>
          </p:nvPicPr>
          <p:blipFill>
            <a:blip r:embed="rId9">
              <a:alphaModFix/>
            </a:blip>
            <a:stretch>
              <a:fillRect/>
            </a:stretch>
          </p:blipFill>
          <p:spPr>
            <a:xfrm>
              <a:off x="1443071" y="9857211"/>
              <a:ext cx="136044" cy="148176"/>
            </a:xfrm>
            <a:prstGeom prst="rect">
              <a:avLst/>
            </a:prstGeom>
            <a:noFill/>
            <a:ln>
              <a:noFill/>
            </a:ln>
          </p:spPr>
        </p:pic>
        <p:pic>
          <p:nvPicPr>
            <p:cNvPr id="104" name="Google Shape;104;p14">
              <a:hlinkClick r:id="rId10"/>
            </p:cNvPr>
            <p:cNvPicPr preferRelativeResize="0"/>
            <p:nvPr/>
          </p:nvPicPr>
          <p:blipFill rotWithShape="1">
            <a:blip r:embed="rId11">
              <a:alphaModFix/>
            </a:blip>
            <a:srcRect b="10874" l="0" r="7398" t="-8"/>
            <a:stretch/>
          </p:blipFill>
          <p:spPr>
            <a:xfrm>
              <a:off x="1658997" y="9865950"/>
              <a:ext cx="136043" cy="142598"/>
            </a:xfrm>
            <a:prstGeom prst="rect">
              <a:avLst/>
            </a:prstGeom>
            <a:noFill/>
            <a:ln>
              <a:noFill/>
            </a:ln>
          </p:spPr>
        </p:pic>
        <p:sp>
          <p:nvSpPr>
            <p:cNvPr id="105" name="Google Shape;105;p14"/>
            <p:cNvSpPr txBox="1"/>
            <p:nvPr/>
          </p:nvSpPr>
          <p:spPr>
            <a:xfrm>
              <a:off x="1998225" y="9814650"/>
              <a:ext cx="707100" cy="231600"/>
            </a:xfrm>
            <a:prstGeom prst="rect">
              <a:avLst/>
            </a:prstGeom>
            <a:noFill/>
            <a:ln>
              <a:noFill/>
            </a:ln>
          </p:spPr>
          <p:txBody>
            <a:bodyPr anchorCtr="0" anchor="ctr" bIns="91425" lIns="91425" spcFirstLastPara="1" rIns="0" wrap="square" tIns="91425">
              <a:noAutofit/>
            </a:bodyPr>
            <a:lstStyle/>
            <a:p>
              <a:pPr indent="0" lvl="0" marL="0" rtl="0" algn="l">
                <a:spcBef>
                  <a:spcPts val="0"/>
                </a:spcBef>
                <a:spcAft>
                  <a:spcPts val="0"/>
                </a:spcAft>
                <a:buNone/>
              </a:pPr>
              <a:r>
                <a:rPr lang="en" sz="900">
                  <a:solidFill>
                    <a:srgbClr val="FFFFFF"/>
                  </a:solidFill>
                  <a:uFill>
                    <a:noFill/>
                  </a:uFill>
                  <a:latin typeface="Montserrat ExtraBold"/>
                  <a:ea typeface="Montserrat ExtraBold"/>
                  <a:cs typeface="Montserrat ExtraBold"/>
                  <a:sym typeface="Montserrat ExtraBold"/>
                  <a:hlinkClick r:id="rId12">
                    <a:extLst>
                      <a:ext uri="{A12FA001-AC4F-418D-AE19-62706E023703}">
                        <ahyp:hlinkClr val="tx"/>
                      </a:ext>
                    </a:extLst>
                  </a:hlinkClick>
                </a:rPr>
                <a:t>@AIMSED</a:t>
              </a:r>
              <a:endParaRPr sz="900">
                <a:solidFill>
                  <a:srgbClr val="FFFFFF"/>
                </a:solidFill>
                <a:latin typeface="Montserrat ExtraBold"/>
                <a:ea typeface="Montserrat ExtraBold"/>
                <a:cs typeface="Montserrat ExtraBold"/>
                <a:sym typeface="Montserrat ExtraBold"/>
              </a:endParaRPr>
            </a:p>
          </p:txBody>
        </p:sp>
        <p:pic>
          <p:nvPicPr>
            <p:cNvPr id="106" name="Google Shape;106;p14">
              <a:hlinkClick r:id="rId13"/>
            </p:cNvPr>
            <p:cNvPicPr preferRelativeResize="0"/>
            <p:nvPr/>
          </p:nvPicPr>
          <p:blipFill>
            <a:blip r:embed="rId14">
              <a:alphaModFix/>
            </a:blip>
            <a:stretch>
              <a:fillRect/>
            </a:stretch>
          </p:blipFill>
          <p:spPr>
            <a:xfrm>
              <a:off x="1874923" y="9875592"/>
              <a:ext cx="123297" cy="123314"/>
            </a:xfrm>
            <a:prstGeom prst="rect">
              <a:avLst/>
            </a:prstGeom>
            <a:noFill/>
            <a:ln>
              <a:noFill/>
            </a:ln>
          </p:spPr>
        </p:pic>
      </p:grpSp>
      <p:pic>
        <p:nvPicPr>
          <p:cNvPr id="107" name="Google Shape;107;p14"/>
          <p:cNvPicPr preferRelativeResize="0"/>
          <p:nvPr/>
        </p:nvPicPr>
        <p:blipFill rotWithShape="1">
          <a:blip r:embed="rId15">
            <a:alphaModFix/>
          </a:blip>
          <a:srcRect b="0" l="0" r="0" t="0"/>
          <a:stretch/>
        </p:blipFill>
        <p:spPr>
          <a:xfrm>
            <a:off x="4637330" y="2625738"/>
            <a:ext cx="472303" cy="339908"/>
          </a:xfrm>
          <a:prstGeom prst="rect">
            <a:avLst/>
          </a:prstGeom>
          <a:noFill/>
          <a:ln>
            <a:noFill/>
          </a:ln>
        </p:spPr>
      </p:pic>
      <p:grpSp>
        <p:nvGrpSpPr>
          <p:cNvPr id="108" name="Google Shape;108;p14"/>
          <p:cNvGrpSpPr/>
          <p:nvPr/>
        </p:nvGrpSpPr>
        <p:grpSpPr>
          <a:xfrm>
            <a:off x="3821993" y="2787461"/>
            <a:ext cx="3404707" cy="972813"/>
            <a:chOff x="3821993" y="2765062"/>
            <a:chExt cx="3404707" cy="972813"/>
          </a:xfrm>
        </p:grpSpPr>
        <p:sp>
          <p:nvSpPr>
            <p:cNvPr id="109" name="Google Shape;109;p14"/>
            <p:cNvSpPr txBox="1"/>
            <p:nvPr/>
          </p:nvSpPr>
          <p:spPr>
            <a:xfrm>
              <a:off x="3821993" y="2765062"/>
              <a:ext cx="3404700" cy="231600"/>
            </a:xfrm>
            <a:prstGeom prst="rect">
              <a:avLst/>
            </a:prstGeom>
            <a:noFill/>
            <a:ln>
              <a:noFill/>
            </a:ln>
          </p:spPr>
          <p:txBody>
            <a:bodyPr anchorCtr="0" anchor="t" bIns="0" lIns="0" spcFirstLastPara="1" rIns="91425" wrap="square" tIns="0">
              <a:noAutofit/>
            </a:bodyPr>
            <a:lstStyle/>
            <a:p>
              <a:pPr indent="0" lvl="0" marL="0" rtl="0" algn="ctr">
                <a:lnSpc>
                  <a:spcPct val="100000"/>
                </a:lnSpc>
                <a:spcBef>
                  <a:spcPts val="0"/>
                </a:spcBef>
                <a:spcAft>
                  <a:spcPts val="0"/>
                </a:spcAft>
                <a:buNone/>
              </a:pPr>
              <a:r>
                <a:rPr lang="en" sz="1200">
                  <a:solidFill>
                    <a:schemeClr val="accent2"/>
                  </a:solidFill>
                  <a:latin typeface="Montserrat ExtraBold"/>
                  <a:ea typeface="Montserrat ExtraBold"/>
                  <a:cs typeface="Montserrat ExtraBold"/>
                  <a:sym typeface="Montserrat ExtraBold"/>
                </a:rPr>
                <a:t>CREAR</a:t>
              </a:r>
              <a:r>
                <a:rPr lang="en" sz="1200">
                  <a:solidFill>
                    <a:schemeClr val="accent2"/>
                  </a:solidFill>
                  <a:latin typeface="Montserrat ExtraBold"/>
                  <a:ea typeface="Montserrat ExtraBold"/>
                  <a:cs typeface="Montserrat ExtraBold"/>
                  <a:sym typeface="Montserrat ExtraBold"/>
                </a:rPr>
                <a:t> </a:t>
              </a:r>
              <a:endParaRPr sz="1200">
                <a:solidFill>
                  <a:schemeClr val="accent2"/>
                </a:solidFill>
                <a:latin typeface="Montserrat"/>
                <a:ea typeface="Montserrat"/>
                <a:cs typeface="Montserrat"/>
                <a:sym typeface="Montserrat"/>
              </a:endParaRPr>
            </a:p>
            <a:p>
              <a:pPr indent="0" lvl="0" marL="0" rtl="0" algn="l">
                <a:spcBef>
                  <a:spcPts val="1000"/>
                </a:spcBef>
                <a:spcAft>
                  <a:spcPts val="0"/>
                </a:spcAft>
                <a:buNone/>
              </a:pPr>
              <a:r>
                <a:t/>
              </a:r>
              <a:endParaRPr sz="1100">
                <a:latin typeface="Muli"/>
                <a:ea typeface="Muli"/>
                <a:cs typeface="Muli"/>
                <a:sym typeface="Muli"/>
              </a:endParaRPr>
            </a:p>
          </p:txBody>
        </p:sp>
        <p:sp>
          <p:nvSpPr>
            <p:cNvPr id="110" name="Google Shape;110;p14"/>
            <p:cNvSpPr txBox="1"/>
            <p:nvPr/>
          </p:nvSpPr>
          <p:spPr>
            <a:xfrm>
              <a:off x="3822000" y="3049975"/>
              <a:ext cx="3404700" cy="687900"/>
            </a:xfrm>
            <a:prstGeom prst="rect">
              <a:avLst/>
            </a:prstGeom>
            <a:noFill/>
            <a:ln>
              <a:noFill/>
            </a:ln>
          </p:spPr>
          <p:txBody>
            <a:bodyPr anchorCtr="0" anchor="t" bIns="0" lIns="0" spcFirstLastPara="1" rIns="91425" wrap="square" tIns="0">
              <a:noAutofit/>
            </a:bodyPr>
            <a:lstStyle/>
            <a:p>
              <a:pPr indent="0" lvl="0" marL="0" rtl="0" algn="l">
                <a:spcBef>
                  <a:spcPts val="0"/>
                </a:spcBef>
                <a:spcAft>
                  <a:spcPts val="0"/>
                </a:spcAft>
                <a:buNone/>
              </a:pPr>
              <a:r>
                <a:rPr lang="en" sz="1100">
                  <a:latin typeface="Muli"/>
                  <a:ea typeface="Muli"/>
                  <a:cs typeface="Muli"/>
                  <a:sym typeface="Muli"/>
                </a:rPr>
                <a:t>Crea una cama con los bloques LEGO. Pedir al niño que cree uno también. Pregunte: “¿Son iguales las camas? ¿En qué se parecen? Ahora hagamos una cama para todos los osos ".</a:t>
              </a:r>
              <a:endParaRPr sz="1100">
                <a:latin typeface="Muli"/>
                <a:ea typeface="Muli"/>
                <a:cs typeface="Muli"/>
                <a:sym typeface="Muli"/>
              </a:endParaRPr>
            </a:p>
            <a:p>
              <a:pPr indent="0" lvl="0" marL="0" rtl="0" algn="l">
                <a:spcBef>
                  <a:spcPts val="1000"/>
                </a:spcBef>
                <a:spcAft>
                  <a:spcPts val="0"/>
                </a:spcAft>
                <a:buNone/>
              </a:pPr>
              <a:r>
                <a:t/>
              </a:r>
              <a:endParaRPr sz="1100">
                <a:latin typeface="Muli"/>
                <a:ea typeface="Muli"/>
                <a:cs typeface="Muli"/>
                <a:sym typeface="Muli"/>
              </a:endParaRPr>
            </a:p>
          </p:txBody>
        </p:sp>
      </p:grpSp>
      <p:sp>
        <p:nvSpPr>
          <p:cNvPr id="111" name="Google Shape;111;p14"/>
          <p:cNvSpPr txBox="1"/>
          <p:nvPr/>
        </p:nvSpPr>
        <p:spPr>
          <a:xfrm>
            <a:off x="510750" y="378225"/>
            <a:ext cx="6750900" cy="687900"/>
          </a:xfrm>
          <a:prstGeom prst="rect">
            <a:avLst/>
          </a:prstGeom>
          <a:noFill/>
          <a:ln cap="flat" cmpd="sng" w="9525">
            <a:solidFill>
              <a:srgbClr val="26B9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rgbClr val="4752A3"/>
                </a:solidFill>
                <a:latin typeface="Montserrat Light"/>
                <a:ea typeface="Montserrat Light"/>
                <a:cs typeface="Montserrat Light"/>
                <a:sym typeface="Montserrat Light"/>
              </a:rPr>
              <a:t>CUENTOS CON BLOQUES</a:t>
            </a:r>
            <a:endParaRPr sz="1500">
              <a:solidFill>
                <a:srgbClr val="26B9E9"/>
              </a:solidFill>
              <a:latin typeface="Montserrat ExtraBold"/>
              <a:ea typeface="Montserrat ExtraBold"/>
              <a:cs typeface="Montserrat ExtraBold"/>
              <a:sym typeface="Montserrat ExtraBold"/>
            </a:endParaRPr>
          </a:p>
        </p:txBody>
      </p:sp>
      <p:sp>
        <p:nvSpPr>
          <p:cNvPr id="112" name="Google Shape;112;p14"/>
          <p:cNvSpPr/>
          <p:nvPr/>
        </p:nvSpPr>
        <p:spPr>
          <a:xfrm>
            <a:off x="609600" y="185575"/>
            <a:ext cx="1037100" cy="339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4">
            <a:hlinkClick r:id="rId16"/>
          </p:cNvPr>
          <p:cNvPicPr preferRelativeResize="0"/>
          <p:nvPr/>
        </p:nvPicPr>
        <p:blipFill>
          <a:blip r:embed="rId17">
            <a:alphaModFix/>
          </a:blip>
          <a:stretch>
            <a:fillRect/>
          </a:stretch>
        </p:blipFill>
        <p:spPr>
          <a:xfrm>
            <a:off x="746760" y="118872"/>
            <a:ext cx="814851" cy="403700"/>
          </a:xfrm>
          <a:prstGeom prst="rect">
            <a:avLst/>
          </a:prstGeom>
          <a:noFill/>
          <a:ln>
            <a:noFill/>
          </a:ln>
        </p:spPr>
      </p:pic>
      <p:sp>
        <p:nvSpPr>
          <p:cNvPr id="114" name="Google Shape;114;p14"/>
          <p:cNvSpPr txBox="1"/>
          <p:nvPr/>
        </p:nvSpPr>
        <p:spPr>
          <a:xfrm>
            <a:off x="5977150" y="968250"/>
            <a:ext cx="1164000" cy="184800"/>
          </a:xfrm>
          <a:prstGeom prst="rect">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200">
                <a:solidFill>
                  <a:schemeClr val="accent1"/>
                </a:solidFill>
                <a:latin typeface="Montserrat ExtraBold"/>
                <a:ea typeface="Montserrat ExtraBold"/>
                <a:cs typeface="Montserrat ExtraBold"/>
                <a:sym typeface="Montserrat ExtraBold"/>
              </a:rPr>
              <a:t>GRADOS PK-4</a:t>
            </a:r>
            <a:endParaRPr sz="1200">
              <a:solidFill>
                <a:schemeClr val="accent1"/>
              </a:solidFill>
              <a:latin typeface="Montserrat ExtraBold"/>
              <a:ea typeface="Montserrat ExtraBold"/>
              <a:cs typeface="Montserrat ExtraBold"/>
              <a:sym typeface="Montserrat ExtraBold"/>
            </a:endParaRPr>
          </a:p>
        </p:txBody>
      </p:sp>
      <p:sp>
        <p:nvSpPr>
          <p:cNvPr id="115" name="Google Shape;115;p14"/>
          <p:cNvSpPr/>
          <p:nvPr/>
        </p:nvSpPr>
        <p:spPr>
          <a:xfrm flipH="1" rot="10800000">
            <a:off x="512100" y="5656950"/>
            <a:ext cx="6748200" cy="9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16" name="Google Shape;116;p14"/>
          <p:cNvGraphicFramePr/>
          <p:nvPr/>
        </p:nvGraphicFramePr>
        <p:xfrm>
          <a:off x="609600" y="6128858"/>
          <a:ext cx="3000000" cy="3000000"/>
        </p:xfrm>
        <a:graphic>
          <a:graphicData uri="http://schemas.openxmlformats.org/drawingml/2006/table">
            <a:tbl>
              <a:tblPr>
                <a:noFill/>
                <a:tableStyleId>{73FEBF4D-2FC1-4519-BA78-A102C1ADCD9E}</a:tableStyleId>
              </a:tblPr>
              <a:tblGrid>
                <a:gridCol w="2212025"/>
                <a:gridCol w="2212025"/>
                <a:gridCol w="2212025"/>
              </a:tblGrid>
              <a:tr h="3223350">
                <a:tc>
                  <a:txBody>
                    <a:bodyPr/>
                    <a:lstStyle/>
                    <a:p>
                      <a:pPr indent="0" lvl="0" marL="0" rtl="0" algn="l">
                        <a:lnSpc>
                          <a:spcPct val="100000"/>
                        </a:lnSpc>
                        <a:spcBef>
                          <a:spcPts val="0"/>
                        </a:spcBef>
                        <a:spcAft>
                          <a:spcPts val="0"/>
                        </a:spcAft>
                        <a:buNone/>
                      </a:pPr>
                      <a:r>
                        <a:rPr lang="en" sz="1200">
                          <a:solidFill>
                            <a:srgbClr val="4752A3"/>
                          </a:solidFill>
                          <a:latin typeface="Montserrat ExtraBold"/>
                          <a:ea typeface="Montserrat ExtraBold"/>
                          <a:cs typeface="Montserrat ExtraBold"/>
                          <a:sym typeface="Montserrat ExtraBold"/>
                        </a:rPr>
                        <a:t>CONCEPTOS CLAVES</a:t>
                      </a:r>
                      <a:endParaRPr b="1" sz="1200">
                        <a:solidFill>
                          <a:srgbClr val="26B9E9"/>
                        </a:solidFill>
                        <a:latin typeface="Muli"/>
                        <a:ea typeface="Muli"/>
                        <a:cs typeface="Muli"/>
                        <a:sym typeface="Muli"/>
                      </a:endParaRPr>
                    </a:p>
                    <a:p>
                      <a:pPr indent="0" lvl="0" marL="0" rtl="0" algn="l">
                        <a:spcBef>
                          <a:spcPts val="1000"/>
                        </a:spcBef>
                        <a:spcAft>
                          <a:spcPts val="0"/>
                        </a:spcAft>
                        <a:buNone/>
                      </a:pPr>
                      <a:r>
                        <a:rPr b="1" lang="en" sz="1100">
                          <a:solidFill>
                            <a:schemeClr val="dk1"/>
                          </a:solidFill>
                          <a:latin typeface="Muli"/>
                          <a:ea typeface="Muli"/>
                          <a:cs typeface="Muli"/>
                          <a:sym typeface="Muli"/>
                        </a:rPr>
                        <a:t>Algebra Conceptos: Equality</a:t>
                      </a:r>
                      <a:br>
                        <a:rPr b="1" lang="en" sz="1100">
                          <a:solidFill>
                            <a:schemeClr val="dk1"/>
                          </a:solidFill>
                          <a:latin typeface="Muli"/>
                          <a:ea typeface="Muli"/>
                          <a:cs typeface="Muli"/>
                          <a:sym typeface="Muli"/>
                        </a:rPr>
                      </a:br>
                      <a:r>
                        <a:rPr lang="en" sz="1100">
                          <a:latin typeface="Muli"/>
                          <a:ea typeface="Muli"/>
                          <a:cs typeface="Muli"/>
                          <a:sym typeface="Muli"/>
                        </a:rPr>
                        <a:t>When students compare their bed (object) to their teachers, they are exploring the concept of equality.</a:t>
                      </a:r>
                      <a:br>
                        <a:rPr lang="en" sz="1100">
                          <a:latin typeface="Muli"/>
                          <a:ea typeface="Muli"/>
                          <a:cs typeface="Muli"/>
                          <a:sym typeface="Muli"/>
                        </a:rPr>
                      </a:br>
                      <a:endParaRPr sz="1200">
                        <a:latin typeface="Muli"/>
                        <a:ea typeface="Muli"/>
                        <a:cs typeface="Muli"/>
                        <a:sym typeface="Muli"/>
                      </a:endParaRPr>
                    </a:p>
                    <a:p>
                      <a:pPr indent="0" lvl="0" marL="0" rtl="0" algn="l">
                        <a:spcBef>
                          <a:spcPts val="0"/>
                        </a:spcBef>
                        <a:spcAft>
                          <a:spcPts val="0"/>
                        </a:spcAft>
                        <a:buNone/>
                      </a:pPr>
                      <a:r>
                        <a:rPr b="1" lang="en" sz="1100">
                          <a:solidFill>
                            <a:schemeClr val="dk1"/>
                          </a:solidFill>
                          <a:latin typeface="Muli"/>
                          <a:ea typeface="Muli"/>
                          <a:cs typeface="Muli"/>
                          <a:sym typeface="Muli"/>
                        </a:rPr>
                        <a:t>Algebra Concepts: Substitution</a:t>
                      </a:r>
                      <a:br>
                        <a:rPr b="1" lang="en" sz="1100">
                          <a:solidFill>
                            <a:schemeClr val="dk1"/>
                          </a:solidFill>
                          <a:latin typeface="Muli"/>
                          <a:ea typeface="Muli"/>
                          <a:cs typeface="Muli"/>
                          <a:sym typeface="Muli"/>
                        </a:rPr>
                      </a:br>
                      <a:r>
                        <a:rPr lang="en" sz="1100">
                          <a:latin typeface="Muli"/>
                          <a:ea typeface="Muli"/>
                          <a:cs typeface="Muli"/>
                          <a:sym typeface="Muli"/>
                        </a:rPr>
                        <a:t>Substituting blocks when you don’t have the same blocks allows students to see different ways to make the same blocks.</a:t>
                      </a:r>
                      <a:br>
                        <a:rPr lang="en" sz="1100">
                          <a:latin typeface="Muli"/>
                          <a:ea typeface="Muli"/>
                          <a:cs typeface="Muli"/>
                          <a:sym typeface="Muli"/>
                        </a:rPr>
                      </a:br>
                      <a:endParaRPr sz="1100">
                        <a:latin typeface="Muli"/>
                        <a:ea typeface="Muli"/>
                        <a:cs typeface="Muli"/>
                        <a:sym typeface="Muli"/>
                      </a:endParaRPr>
                    </a:p>
                    <a:p>
                      <a:pPr indent="0" lvl="0" marL="0" rtl="0" algn="l">
                        <a:spcBef>
                          <a:spcPts val="0"/>
                        </a:spcBef>
                        <a:spcAft>
                          <a:spcPts val="0"/>
                        </a:spcAft>
                        <a:buNone/>
                      </a:pPr>
                      <a:r>
                        <a:rPr b="1" lang="en" sz="1100">
                          <a:solidFill>
                            <a:schemeClr val="dk1"/>
                          </a:solidFill>
                          <a:latin typeface="Muli"/>
                          <a:ea typeface="Muli"/>
                          <a:cs typeface="Muli"/>
                          <a:sym typeface="Muli"/>
                        </a:rPr>
                        <a:t>Number Sense: Multiplicity</a:t>
                      </a:r>
                      <a:endParaRPr b="1" sz="1100">
                        <a:solidFill>
                          <a:schemeClr val="dk1"/>
                        </a:solidFill>
                        <a:latin typeface="Muli"/>
                        <a:ea typeface="Muli"/>
                        <a:cs typeface="Muli"/>
                        <a:sym typeface="Muli"/>
                      </a:endParaRPr>
                    </a:p>
                    <a:p>
                      <a:pPr indent="0" lvl="0" marL="0" rtl="0" algn="l">
                        <a:spcBef>
                          <a:spcPts val="0"/>
                        </a:spcBef>
                        <a:spcAft>
                          <a:spcPts val="0"/>
                        </a:spcAft>
                        <a:buNone/>
                      </a:pPr>
                      <a:r>
                        <a:rPr lang="en" sz="1100">
                          <a:latin typeface="Muli"/>
                          <a:ea typeface="Muli"/>
                          <a:cs typeface="Muli"/>
                          <a:sym typeface="Muli"/>
                        </a:rPr>
                        <a:t>As students build multiple beds or chairs, they are experiencing multiplicative thinking. </a:t>
                      </a:r>
                      <a:endParaRPr sz="1100">
                        <a:latin typeface="Muli"/>
                        <a:ea typeface="Muli"/>
                        <a:cs typeface="Muli"/>
                        <a:sym typeface="Muli"/>
                      </a:endParaRPr>
                    </a:p>
                  </a:txBody>
                  <a:tcPr marT="0" marB="0" marR="91425" marL="0">
                    <a:lnL cap="flat" cmpd="sng" w="9525">
                      <a:solidFill>
                        <a:srgbClr val="4752A3">
                          <a:alpha val="0"/>
                        </a:srgbClr>
                      </a:solidFill>
                      <a:prstDash val="solid"/>
                      <a:round/>
                      <a:headEnd len="sm" w="sm" type="none"/>
                      <a:tailEnd len="sm" w="sm" type="none"/>
                    </a:lnL>
                    <a:lnR cap="flat" cmpd="sng" w="9525">
                      <a:solidFill>
                        <a:srgbClr val="4752A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200">
                          <a:solidFill>
                            <a:srgbClr val="4752A3"/>
                          </a:solidFill>
                          <a:latin typeface="Montserrat ExtraBold"/>
                          <a:ea typeface="Montserrat ExtraBold"/>
                          <a:cs typeface="Montserrat ExtraBold"/>
                          <a:sym typeface="Montserrat ExtraBold"/>
                        </a:rPr>
                        <a:t>PREGUNTAS QUE HACER</a:t>
                      </a:r>
                      <a:endParaRPr sz="1200">
                        <a:solidFill>
                          <a:srgbClr val="4752A3"/>
                        </a:solidFill>
                        <a:latin typeface="Montserrat ExtraBold"/>
                        <a:ea typeface="Montserrat ExtraBold"/>
                        <a:cs typeface="Montserrat ExtraBold"/>
                        <a:sym typeface="Montserrat ExtraBold"/>
                      </a:endParaRPr>
                    </a:p>
                    <a:p>
                      <a:pPr indent="-184150" lvl="0" marL="228600" rtl="0" algn="l">
                        <a:spcBef>
                          <a:spcPts val="1000"/>
                        </a:spcBef>
                        <a:spcAft>
                          <a:spcPts val="0"/>
                        </a:spcAft>
                        <a:buClr>
                          <a:schemeClr val="dk1"/>
                        </a:buClr>
                        <a:buSzPts val="1100"/>
                        <a:buFont typeface="Muli"/>
                        <a:buChar char="●"/>
                      </a:pPr>
                      <a:r>
                        <a:rPr lang="en" sz="1100">
                          <a:latin typeface="Muli"/>
                          <a:ea typeface="Muli"/>
                          <a:cs typeface="Muli"/>
                          <a:sym typeface="Muli"/>
                        </a:rPr>
                        <a:t>¿Qué construiste a partir de la cuento?</a:t>
                      </a:r>
                      <a:endParaRPr sz="1100">
                        <a:latin typeface="Muli"/>
                        <a:ea typeface="Muli"/>
                        <a:cs typeface="Muli"/>
                        <a:sym typeface="Muli"/>
                      </a:endParaRPr>
                    </a:p>
                    <a:p>
                      <a:pPr indent="-184150" lvl="0" marL="228600" rtl="0" algn="l">
                        <a:spcBef>
                          <a:spcPts val="600"/>
                        </a:spcBef>
                        <a:spcAft>
                          <a:spcPts val="0"/>
                        </a:spcAft>
                        <a:buClr>
                          <a:schemeClr val="dk1"/>
                        </a:buClr>
                        <a:buSzPts val="1100"/>
                        <a:buFont typeface="Muli"/>
                        <a:buChar char="●"/>
                      </a:pPr>
                      <a:r>
                        <a:rPr lang="en" sz="1100">
                          <a:latin typeface="Muli"/>
                          <a:ea typeface="Muli"/>
                          <a:cs typeface="Muli"/>
                          <a:sym typeface="Muli"/>
                        </a:rPr>
                        <a:t>¿Puedes hacer una cama o una silla como la mía?</a:t>
                      </a:r>
                      <a:br>
                        <a:rPr lang="en" sz="1100">
                          <a:latin typeface="Muli"/>
                          <a:ea typeface="Muli"/>
                          <a:cs typeface="Muli"/>
                          <a:sym typeface="Muli"/>
                        </a:rPr>
                      </a:br>
                      <a:r>
                        <a:rPr lang="en" sz="1100">
                          <a:latin typeface="Muli"/>
                          <a:ea typeface="Muli"/>
                          <a:cs typeface="Muli"/>
                          <a:sym typeface="Muli"/>
                        </a:rPr>
                        <a:t>¿De qué otra manera puedes hacer una cama? ¿silla?</a:t>
                      </a:r>
                      <a:endParaRPr sz="1100">
                        <a:latin typeface="Muli"/>
                        <a:ea typeface="Muli"/>
                        <a:cs typeface="Muli"/>
                        <a:sym typeface="Muli"/>
                      </a:endParaRPr>
                    </a:p>
                    <a:p>
                      <a:pPr indent="-184150" lvl="0" marL="228600" rtl="0" algn="l">
                        <a:spcBef>
                          <a:spcPts val="600"/>
                        </a:spcBef>
                        <a:spcAft>
                          <a:spcPts val="0"/>
                        </a:spcAft>
                        <a:buClr>
                          <a:schemeClr val="dk1"/>
                        </a:buClr>
                        <a:buSzPts val="1100"/>
                        <a:buFont typeface="Muli"/>
                        <a:buChar char="●"/>
                      </a:pPr>
                      <a:r>
                        <a:rPr lang="en" sz="1100">
                          <a:latin typeface="Muli"/>
                          <a:ea typeface="Muli"/>
                          <a:cs typeface="Muli"/>
                          <a:sym typeface="Muli"/>
                        </a:rPr>
                        <a:t>¿De qué color está en la parte superior? Inferior?</a:t>
                      </a:r>
                      <a:endParaRPr sz="1100">
                        <a:latin typeface="Muli"/>
                        <a:ea typeface="Muli"/>
                        <a:cs typeface="Muli"/>
                        <a:sym typeface="Muli"/>
                      </a:endParaRPr>
                    </a:p>
                    <a:p>
                      <a:pPr indent="-184150" lvl="0" marL="228600" rtl="0" algn="l">
                        <a:spcBef>
                          <a:spcPts val="600"/>
                        </a:spcBef>
                        <a:spcAft>
                          <a:spcPts val="0"/>
                        </a:spcAft>
                        <a:buClr>
                          <a:schemeClr val="dk1"/>
                        </a:buClr>
                        <a:buSzPts val="1100"/>
                        <a:buFont typeface="Muli"/>
                        <a:buChar char="●"/>
                      </a:pPr>
                      <a:r>
                        <a:rPr lang="en" sz="1100">
                          <a:latin typeface="Muli"/>
                          <a:ea typeface="Muli"/>
                          <a:cs typeface="Muli"/>
                          <a:sym typeface="Muli"/>
                        </a:rPr>
                        <a:t>¿Cuántos bloques usaste?</a:t>
                      </a:r>
                      <a:endParaRPr sz="1100">
                        <a:latin typeface="Muli"/>
                        <a:ea typeface="Muli"/>
                        <a:cs typeface="Muli"/>
                        <a:sym typeface="Muli"/>
                      </a:endParaRPr>
                    </a:p>
                    <a:p>
                      <a:pPr indent="-184150" lvl="0" marL="228600" rtl="0" algn="l">
                        <a:spcBef>
                          <a:spcPts val="600"/>
                        </a:spcBef>
                        <a:spcAft>
                          <a:spcPts val="600"/>
                        </a:spcAft>
                        <a:buClr>
                          <a:schemeClr val="dk1"/>
                        </a:buClr>
                        <a:buSzPts val="1100"/>
                        <a:buFont typeface="Muli"/>
                        <a:buChar char="●"/>
                      </a:pPr>
                      <a:r>
                        <a:rPr lang="en" sz="1100">
                          <a:latin typeface="Muli"/>
                          <a:ea typeface="Muli"/>
                          <a:cs typeface="Muli"/>
                          <a:sym typeface="Muli"/>
                        </a:rPr>
                        <a:t>¿Hay algún bloque que no puedas ver cuando miras desde arriba o de lado?</a:t>
                      </a:r>
                      <a:endParaRPr sz="1100">
                        <a:latin typeface="Muli"/>
                        <a:ea typeface="Muli"/>
                        <a:cs typeface="Muli"/>
                        <a:sym typeface="Muli"/>
                      </a:endParaRPr>
                    </a:p>
                  </a:txBody>
                  <a:tcPr marT="0" marB="0" marR="137150" marL="137150">
                    <a:lnL cap="flat" cmpd="sng" w="9525">
                      <a:solidFill>
                        <a:srgbClr val="4752A3"/>
                      </a:solidFill>
                      <a:prstDash val="solid"/>
                      <a:round/>
                      <a:headEnd len="sm" w="sm" type="none"/>
                      <a:tailEnd len="sm" w="sm" type="none"/>
                    </a:lnL>
                    <a:lnR cap="flat" cmpd="sng" w="9525">
                      <a:solidFill>
                        <a:srgbClr val="4752A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4752A3"/>
                          </a:solidFill>
                          <a:latin typeface="Montserrat ExtraBold"/>
                          <a:ea typeface="Montserrat ExtraBold"/>
                          <a:cs typeface="Montserrat ExtraBold"/>
                          <a:sym typeface="Montserrat ExtraBold"/>
                        </a:rPr>
                        <a:t>COSAS A NOTAR</a:t>
                      </a:r>
                      <a:endParaRPr sz="1200">
                        <a:solidFill>
                          <a:srgbClr val="4752A3"/>
                        </a:solidFill>
                        <a:latin typeface="Montserrat ExtraBold"/>
                        <a:ea typeface="Montserrat ExtraBold"/>
                        <a:cs typeface="Montserrat ExtraBold"/>
                        <a:sym typeface="Montserrat ExtraBold"/>
                      </a:endParaRPr>
                    </a:p>
                    <a:p>
                      <a:pPr indent="-184150" lvl="0" marL="228600" rtl="0" algn="l">
                        <a:spcBef>
                          <a:spcPts val="1000"/>
                        </a:spcBef>
                        <a:spcAft>
                          <a:spcPts val="0"/>
                        </a:spcAft>
                        <a:buClr>
                          <a:schemeClr val="dk1"/>
                        </a:buClr>
                        <a:buSzPts val="1100"/>
                        <a:buFont typeface="Muli"/>
                        <a:buChar char="●"/>
                      </a:pPr>
                      <a:r>
                        <a:rPr lang="en" sz="1100">
                          <a:latin typeface="Muli"/>
                          <a:ea typeface="Muli"/>
                          <a:cs typeface="Muli"/>
                          <a:sym typeface="Muli"/>
                        </a:rPr>
                        <a:t>Capacidad del niño para observar la cama o la silla.</a:t>
                      </a:r>
                      <a:endParaRPr sz="1100">
                        <a:latin typeface="Muli"/>
                        <a:ea typeface="Muli"/>
                        <a:cs typeface="Muli"/>
                        <a:sym typeface="Muli"/>
                      </a:endParaRPr>
                    </a:p>
                    <a:p>
                      <a:pPr indent="-184150" lvl="0" marL="228600" rtl="0" algn="l">
                        <a:spcBef>
                          <a:spcPts val="1000"/>
                        </a:spcBef>
                        <a:spcAft>
                          <a:spcPts val="0"/>
                        </a:spcAft>
                        <a:buClr>
                          <a:schemeClr val="dk1"/>
                        </a:buClr>
                        <a:buSzPts val="1100"/>
                        <a:buFont typeface="Muli"/>
                        <a:buChar char="●"/>
                      </a:pPr>
                      <a:r>
                        <a:rPr lang="en" sz="1100">
                          <a:latin typeface="Muli"/>
                          <a:ea typeface="Muli"/>
                          <a:cs typeface="Muli"/>
                          <a:sym typeface="Muli"/>
                        </a:rPr>
                        <a:t>El interés del niño en copiar o hacer algo diferente.</a:t>
                      </a:r>
                      <a:endParaRPr sz="1100">
                        <a:latin typeface="Muli"/>
                        <a:ea typeface="Muli"/>
                        <a:cs typeface="Muli"/>
                        <a:sym typeface="Muli"/>
                      </a:endParaRPr>
                    </a:p>
                    <a:p>
                      <a:pPr indent="-184150" lvl="0" marL="228600" rtl="0" algn="l">
                        <a:spcBef>
                          <a:spcPts val="1000"/>
                        </a:spcBef>
                        <a:spcAft>
                          <a:spcPts val="0"/>
                        </a:spcAft>
                        <a:buClr>
                          <a:schemeClr val="dk1"/>
                        </a:buClr>
                        <a:buSzPts val="1100"/>
                        <a:buFont typeface="Muli"/>
                        <a:buChar char="●"/>
                      </a:pPr>
                      <a:r>
                        <a:rPr lang="en" sz="1100">
                          <a:latin typeface="Muli"/>
                          <a:ea typeface="Muli"/>
                          <a:cs typeface="Muli"/>
                          <a:sym typeface="Muli"/>
                        </a:rPr>
                        <a:t>¿Qué estrategia están usando para construir?</a:t>
                      </a:r>
                      <a:endParaRPr sz="1100">
                        <a:latin typeface="Muli"/>
                        <a:ea typeface="Muli"/>
                        <a:cs typeface="Muli"/>
                        <a:sym typeface="Muli"/>
                      </a:endParaRPr>
                    </a:p>
                    <a:p>
                      <a:pPr indent="-184150" lvl="0" marL="228600" rtl="0" algn="l">
                        <a:spcBef>
                          <a:spcPts val="1000"/>
                        </a:spcBef>
                        <a:spcAft>
                          <a:spcPts val="0"/>
                        </a:spcAft>
                        <a:buClr>
                          <a:schemeClr val="dk1"/>
                        </a:buClr>
                        <a:buSzPts val="1100"/>
                        <a:buFont typeface="Muli"/>
                        <a:buChar char="●"/>
                      </a:pPr>
                      <a:r>
                        <a:rPr lang="en" sz="1100">
                          <a:latin typeface="Muli"/>
                          <a:ea typeface="Muli"/>
                          <a:cs typeface="Muli"/>
                          <a:sym typeface="Muli"/>
                        </a:rPr>
                        <a:t>¿Pueden hacer uno que sea igual?</a:t>
                      </a:r>
                      <a:endParaRPr sz="1100">
                        <a:latin typeface="Muli"/>
                        <a:ea typeface="Muli"/>
                        <a:cs typeface="Muli"/>
                        <a:sym typeface="Muli"/>
                      </a:endParaRPr>
                    </a:p>
                    <a:p>
                      <a:pPr indent="0" lvl="0" marL="0" rtl="0" algn="l">
                        <a:lnSpc>
                          <a:spcPct val="100000"/>
                        </a:lnSpc>
                        <a:spcBef>
                          <a:spcPts val="1000"/>
                        </a:spcBef>
                        <a:spcAft>
                          <a:spcPts val="0"/>
                        </a:spcAft>
                        <a:buNone/>
                      </a:pPr>
                      <a:r>
                        <a:t/>
                      </a:r>
                      <a:endParaRPr sz="1200">
                        <a:solidFill>
                          <a:srgbClr val="4752A3"/>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None/>
                      </a:pPr>
                      <a:r>
                        <a:rPr lang="en" sz="1200">
                          <a:solidFill>
                            <a:srgbClr val="4752A3"/>
                          </a:solidFill>
                          <a:latin typeface="Montserrat ExtraBold"/>
                          <a:ea typeface="Montserrat ExtraBold"/>
                          <a:cs typeface="Montserrat ExtraBold"/>
                          <a:sym typeface="Montserrat ExtraBold"/>
                        </a:rPr>
                        <a:t>RECURSOS</a:t>
                      </a:r>
                      <a:endParaRPr b="1" sz="1200">
                        <a:solidFill>
                          <a:srgbClr val="26B9E9"/>
                        </a:solidFill>
                        <a:latin typeface="Muli"/>
                        <a:ea typeface="Muli"/>
                        <a:cs typeface="Muli"/>
                        <a:sym typeface="Muli"/>
                      </a:endParaRPr>
                    </a:p>
                    <a:p>
                      <a:pPr indent="0" lvl="0" marL="0" rtl="0" algn="l">
                        <a:lnSpc>
                          <a:spcPct val="100000"/>
                        </a:lnSpc>
                        <a:spcBef>
                          <a:spcPts val="1000"/>
                        </a:spcBef>
                        <a:spcAft>
                          <a:spcPts val="600"/>
                        </a:spcAft>
                        <a:buNone/>
                      </a:pPr>
                      <a:r>
                        <a:rPr lang="en" sz="1100" u="sng">
                          <a:solidFill>
                            <a:schemeClr val="hlink"/>
                          </a:solidFill>
                          <a:latin typeface="Muli"/>
                          <a:ea typeface="Muli"/>
                          <a:cs typeface="Muli"/>
                          <a:sym typeface="Muli"/>
                          <a:hlinkClick r:id="rId18"/>
                        </a:rPr>
                        <a:t>Ricitos de Oro y los Tres Osos - Español</a:t>
                      </a:r>
                      <a:r>
                        <a:rPr lang="en" sz="1100">
                          <a:solidFill>
                            <a:srgbClr val="B44A9C"/>
                          </a:solidFill>
                          <a:latin typeface="Muli"/>
                          <a:ea typeface="Muli"/>
                          <a:cs typeface="Muli"/>
                          <a:sym typeface="Muli"/>
                        </a:rPr>
                        <a:t> </a:t>
                      </a:r>
                      <a:endParaRPr sz="1100">
                        <a:solidFill>
                          <a:srgbClr val="B44A9C"/>
                        </a:solidFill>
                        <a:latin typeface="Muli"/>
                        <a:ea typeface="Muli"/>
                        <a:cs typeface="Muli"/>
                        <a:sym typeface="Muli"/>
                      </a:endParaRPr>
                    </a:p>
                  </a:txBody>
                  <a:tcPr marT="0" marB="0" marR="0" marL="137150">
                    <a:lnL cap="flat" cmpd="sng" w="9525">
                      <a:solidFill>
                        <a:srgbClr val="4752A3"/>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117" name="Google Shape;117;p14"/>
          <p:cNvPicPr preferRelativeResize="0"/>
          <p:nvPr/>
        </p:nvPicPr>
        <p:blipFill rotWithShape="1">
          <a:blip r:embed="rId19">
            <a:alphaModFix/>
          </a:blip>
          <a:srcRect b="0" l="0" r="0" t="0"/>
          <a:stretch/>
        </p:blipFill>
        <p:spPr>
          <a:xfrm>
            <a:off x="4656787" y="1302040"/>
            <a:ext cx="419295" cy="403700"/>
          </a:xfrm>
          <a:prstGeom prst="rect">
            <a:avLst/>
          </a:prstGeom>
          <a:noFill/>
          <a:ln>
            <a:noFill/>
          </a:ln>
        </p:spPr>
      </p:pic>
      <p:pic>
        <p:nvPicPr>
          <p:cNvPr id="118" name="Google Shape;118;p14"/>
          <p:cNvPicPr preferRelativeResize="0"/>
          <p:nvPr/>
        </p:nvPicPr>
        <p:blipFill>
          <a:blip r:embed="rId20">
            <a:alphaModFix/>
          </a:blip>
          <a:stretch>
            <a:fillRect/>
          </a:stretch>
        </p:blipFill>
        <p:spPr>
          <a:xfrm>
            <a:off x="2426065" y="4127929"/>
            <a:ext cx="1056957" cy="972698"/>
          </a:xfrm>
          <a:prstGeom prst="rect">
            <a:avLst/>
          </a:prstGeom>
          <a:noFill/>
          <a:ln>
            <a:noFill/>
          </a:ln>
        </p:spPr>
      </p:pic>
      <p:pic>
        <p:nvPicPr>
          <p:cNvPr id="119" name="Google Shape;119;p14"/>
          <p:cNvPicPr preferRelativeResize="0"/>
          <p:nvPr/>
        </p:nvPicPr>
        <p:blipFill>
          <a:blip r:embed="rId21">
            <a:alphaModFix/>
          </a:blip>
          <a:stretch>
            <a:fillRect/>
          </a:stretch>
        </p:blipFill>
        <p:spPr>
          <a:xfrm>
            <a:off x="1397115" y="4211764"/>
            <a:ext cx="973000" cy="972995"/>
          </a:xfrm>
          <a:prstGeom prst="rect">
            <a:avLst/>
          </a:prstGeom>
          <a:noFill/>
          <a:ln>
            <a:noFill/>
          </a:ln>
        </p:spPr>
      </p:pic>
      <p:pic>
        <p:nvPicPr>
          <p:cNvPr id="120" name="Google Shape;120;p14"/>
          <p:cNvPicPr preferRelativeResize="0"/>
          <p:nvPr/>
        </p:nvPicPr>
        <p:blipFill>
          <a:blip r:embed="rId22">
            <a:alphaModFix/>
          </a:blip>
          <a:stretch>
            <a:fillRect/>
          </a:stretch>
        </p:blipFill>
        <p:spPr>
          <a:xfrm>
            <a:off x="609599" y="4295471"/>
            <a:ext cx="973000" cy="972995"/>
          </a:xfrm>
          <a:prstGeom prst="rect">
            <a:avLst/>
          </a:prstGeom>
          <a:noFill/>
          <a:ln>
            <a:noFill/>
          </a:ln>
        </p:spPr>
      </p:pic>
      <p:pic>
        <p:nvPicPr>
          <p:cNvPr id="121" name="Google Shape;121;p14"/>
          <p:cNvPicPr preferRelativeResize="0"/>
          <p:nvPr/>
        </p:nvPicPr>
        <p:blipFill>
          <a:blip r:embed="rId23">
            <a:alphaModFix/>
          </a:blip>
          <a:stretch>
            <a:fillRect/>
          </a:stretch>
        </p:blipFill>
        <p:spPr>
          <a:xfrm flipH="1">
            <a:off x="660075" y="2346155"/>
            <a:ext cx="2646000" cy="15811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4752A3"/>
      </a:dk1>
      <a:lt1>
        <a:srgbClr val="FFFFFF"/>
      </a:lt1>
      <a:dk2>
        <a:srgbClr val="595959"/>
      </a:dk2>
      <a:lt2>
        <a:srgbClr val="EEEEEE"/>
      </a:lt2>
      <a:accent1>
        <a:srgbClr val="26B9E9"/>
      </a:accent1>
      <a:accent2>
        <a:srgbClr val="B44A9C"/>
      </a:accent2>
      <a:accent3>
        <a:srgbClr val="26B9E9"/>
      </a:accent3>
      <a:accent4>
        <a:srgbClr val="F6871F"/>
      </a:accent4>
      <a:accent5>
        <a:srgbClr val="919396"/>
      </a:accent5>
      <a:accent6>
        <a:srgbClr val="4752A3"/>
      </a:accent6>
      <a:hlink>
        <a:srgbClr val="B44A9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214D612FCE3B48B3438FB0856801E4" ma:contentTypeVersion="14" ma:contentTypeDescription="Create a new document." ma:contentTypeScope="" ma:versionID="2222da39910a3f9a89481ddcf1304eba">
  <xsd:schema xmlns:xsd="http://www.w3.org/2001/XMLSchema" xmlns:xs="http://www.w3.org/2001/XMLSchema" xmlns:p="http://schemas.microsoft.com/office/2006/metadata/properties" xmlns:ns2="4ae3f3b2-0ada-4e88-ba50-315a31c5ba07" xmlns:ns3="705b290b-649d-4e63-b40a-d874e9293c12" targetNamespace="http://schemas.microsoft.com/office/2006/metadata/properties" ma:root="true" ma:fieldsID="b92990ec12282a51597e5fc1c5b0b7f7" ns2:_="" ns3:_="">
    <xsd:import namespace="4ae3f3b2-0ada-4e88-ba50-315a31c5ba07"/>
    <xsd:import namespace="705b290b-649d-4e63-b40a-d874e9293c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3f3b2-0ada-4e88-ba50-315a31c5b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5b290b-649d-4e63-b40a-d874e9293c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B98A12-A05E-4D7D-8F63-30B8BA818CAC}"/>
</file>

<file path=customXml/itemProps2.xml><?xml version="1.0" encoding="utf-8"?>
<ds:datastoreItem xmlns:ds="http://schemas.openxmlformats.org/officeDocument/2006/customXml" ds:itemID="{31418B61-792F-4C22-9874-19FDF79418F8}"/>
</file>

<file path=customXml/itemProps3.xml><?xml version="1.0" encoding="utf-8"?>
<ds:datastoreItem xmlns:ds="http://schemas.openxmlformats.org/officeDocument/2006/customXml" ds:itemID="{89E3DBC4-2275-40C9-BC16-D4484025645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0x01010060214D612FCE3B48B3438FB0856801E4</vt:lpwstr>
  </property>
</Properties>
</file>