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</p:sldIdLst>
  <p:sldSz cy="10058400" cx="77724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Light"/>
      <p:regular r:id="rId14"/>
      <p:bold r:id="rId15"/>
      <p:italic r:id="rId16"/>
      <p:boldItalic r:id="rId17"/>
    </p:embeddedFont>
    <p:embeddedFont>
      <p:font typeface="Montserrat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772C34-B19D-46D8-82E8-D7F4D706BB44}">
  <a:tblStyle styleId="{EB772C34-B19D-46D8-82E8-D7F4D706BB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Montserrat-boldItalic.fntdata"/><Relationship Id="rId18" Type="http://schemas.openxmlformats.org/officeDocument/2006/relationships/font" Target="fonts/MontserratExtraBold-bold.fntdata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12" Type="http://schemas.openxmlformats.org/officeDocument/2006/relationships/font" Target="fonts/Montserrat-italic.fntdata"/><Relationship Id="rId17" Type="http://schemas.openxmlformats.org/officeDocument/2006/relationships/font" Target="fonts/MontserratLight-boldItalic.fntdata"/><Relationship Id="rId2" Type="http://schemas.openxmlformats.org/officeDocument/2006/relationships/viewProps" Target="viewProps.xml"/><Relationship Id="rId16" Type="http://schemas.openxmlformats.org/officeDocument/2006/relationships/font" Target="fonts/MontserratLight-italic.fntdata"/><Relationship Id="rId20" Type="http://schemas.openxmlformats.org/officeDocument/2006/relationships/customXml" Target="../customXml/item1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MontserratLight-bold.fntdata"/><Relationship Id="rId10" Type="http://schemas.openxmlformats.org/officeDocument/2006/relationships/font" Target="fonts/Montserrat-regular.fntdata"/><Relationship Id="rId19" Type="http://schemas.openxmlformats.org/officeDocument/2006/relationships/font" Target="fonts/MontserratExtraBold-boldItalic.fntdata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font" Target="fonts/MontserratLight-regular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149d51ea1_0_91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149d51ea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ENGLISH</a:t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d4f6c79b9_0_0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d4f6c79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ENGLISH</a:t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hyperlink" Target="https://www.instagram.com/aimscenter/" TargetMode="External"/><Relationship Id="rId22" Type="http://schemas.openxmlformats.org/officeDocument/2006/relationships/image" Target="../media/image10.png"/><Relationship Id="rId10" Type="http://schemas.openxmlformats.org/officeDocument/2006/relationships/hyperlink" Target="https://www.instagram.com/aimscenter/" TargetMode="External"/><Relationship Id="rId21" Type="http://schemas.openxmlformats.org/officeDocument/2006/relationships/image" Target="../media/image4.png"/><Relationship Id="rId13" Type="http://schemas.openxmlformats.org/officeDocument/2006/relationships/hyperlink" Target="https://twitter.com/aimsed" TargetMode="External"/><Relationship Id="rId24" Type="http://schemas.openxmlformats.org/officeDocument/2006/relationships/image" Target="../media/image11.png"/><Relationship Id="rId12" Type="http://schemas.openxmlformats.org/officeDocument/2006/relationships/image" Target="../media/image3.png"/><Relationship Id="rId23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inkerlab.com/simple-diy-pop-up-cards-for-creative-kids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5" Type="http://schemas.openxmlformats.org/officeDocument/2006/relationships/hyperlink" Target="https://www.facebook.com/aimsed" TargetMode="External"/><Relationship Id="rId14" Type="http://schemas.openxmlformats.org/officeDocument/2006/relationships/image" Target="../media/image2.png"/><Relationship Id="rId17" Type="http://schemas.openxmlformats.org/officeDocument/2006/relationships/image" Target="../media/image1.png"/><Relationship Id="rId16" Type="http://schemas.openxmlformats.org/officeDocument/2006/relationships/hyperlink" Target="https://www.pinterest.com/aimsed/" TargetMode="External"/><Relationship Id="rId5" Type="http://schemas.openxmlformats.org/officeDocument/2006/relationships/image" Target="../media/image6.png"/><Relationship Id="rId19" Type="http://schemas.openxmlformats.org/officeDocument/2006/relationships/hyperlink" Target="https://www.aimscenter.org/" TargetMode="External"/><Relationship Id="rId6" Type="http://schemas.openxmlformats.org/officeDocument/2006/relationships/image" Target="../media/image7.png"/><Relationship Id="rId18" Type="http://schemas.openxmlformats.org/officeDocument/2006/relationships/hyperlink" Target="https://youtu.be/KlP_nhL8GAs" TargetMode="External"/><Relationship Id="rId7" Type="http://schemas.openxmlformats.org/officeDocument/2006/relationships/hyperlink" Target="https://aimscenter.org" TargetMode="External"/><Relationship Id="rId8" Type="http://schemas.openxmlformats.org/officeDocument/2006/relationships/hyperlink" Target="https://www.instagram.com/aimscenter/" TargetMode="Externa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22" Type="http://schemas.openxmlformats.org/officeDocument/2006/relationships/image" Target="../media/image4.png"/><Relationship Id="rId21" Type="http://schemas.openxmlformats.org/officeDocument/2006/relationships/hyperlink" Target="https://youtu.be/KlP_nhL8GAs" TargetMode="External"/><Relationship Id="rId24" Type="http://schemas.openxmlformats.org/officeDocument/2006/relationships/image" Target="../media/image12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inkerlab.com/simple-diy-pop-up-cards-for-creative-kids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25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aimscenter.org" TargetMode="External"/><Relationship Id="rId8" Type="http://schemas.openxmlformats.org/officeDocument/2006/relationships/hyperlink" Target="https://www.instagram.com/aimscenter/" TargetMode="External"/><Relationship Id="rId11" Type="http://schemas.openxmlformats.org/officeDocument/2006/relationships/hyperlink" Target="https://www.instagram.com/aimscenter/" TargetMode="External"/><Relationship Id="rId10" Type="http://schemas.openxmlformats.org/officeDocument/2006/relationships/hyperlink" Target="https://www.instagram.com/aimscenter/" TargetMode="External"/><Relationship Id="rId13" Type="http://schemas.openxmlformats.org/officeDocument/2006/relationships/hyperlink" Target="https://twitter.com/aimsed" TargetMode="External"/><Relationship Id="rId12" Type="http://schemas.openxmlformats.org/officeDocument/2006/relationships/image" Target="../media/image3.png"/><Relationship Id="rId15" Type="http://schemas.openxmlformats.org/officeDocument/2006/relationships/hyperlink" Target="https://www.facebook.com/aimsed" TargetMode="External"/><Relationship Id="rId14" Type="http://schemas.openxmlformats.org/officeDocument/2006/relationships/image" Target="../media/image2.png"/><Relationship Id="rId17" Type="http://schemas.openxmlformats.org/officeDocument/2006/relationships/image" Target="../media/image1.png"/><Relationship Id="rId16" Type="http://schemas.openxmlformats.org/officeDocument/2006/relationships/hyperlink" Target="https://www.pinterest.com/aimsed/" TargetMode="External"/><Relationship Id="rId19" Type="http://schemas.openxmlformats.org/officeDocument/2006/relationships/hyperlink" Target="https://www.aimscenter.org/" TargetMode="External"/><Relationship Id="rId18" Type="http://schemas.openxmlformats.org/officeDocument/2006/relationships/hyperlink" Target="https://youtu.be/KlP_nhL8G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775875" y="1390750"/>
            <a:ext cx="2507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752A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MATERIALS</a:t>
            </a:r>
            <a:endParaRPr sz="1300">
              <a:solidFill>
                <a:srgbClr val="4752A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03200" lvl="0" marL="228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Envelopes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03200" lvl="0" marL="228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Scissors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1841050" y="1390750"/>
            <a:ext cx="14421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752A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03200" lvl="0" marL="18097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Ruler/Straight edge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03200" lvl="0" marL="18097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Pen/pencil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3821993" y="1390750"/>
            <a:ext cx="3404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OBSERVE</a:t>
            </a:r>
            <a:endParaRPr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Allow children to observe paper engineering techniques used in pop-up books where a flat 2D shape becomes 3D.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3821993" y="2896915"/>
            <a:ext cx="34047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CREATE </a:t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3821993" y="4803475"/>
            <a:ext cx="3404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PLAY</a:t>
            </a:r>
            <a:endParaRPr sz="1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After building tetrahedrons, encourage children to use this technique to build other shapes or </a:t>
            </a:r>
            <a:r>
              <a:rPr lang="en" sz="11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make their own pop-up card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1578" y="1314552"/>
            <a:ext cx="303275" cy="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8366" y="4624050"/>
            <a:ext cx="419295" cy="4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7330" y="2757590"/>
            <a:ext cx="472303" cy="33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/>
          <p:nvPr/>
        </p:nvSpPr>
        <p:spPr>
          <a:xfrm>
            <a:off x="1950" y="9767300"/>
            <a:ext cx="7768500" cy="3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5005225" y="9821300"/>
            <a:ext cx="18003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Montserrat ExtraBold"/>
                <a:ea typeface="Montserrat ExtraBold"/>
                <a:cs typeface="Montserrat ExtraBold"/>
                <a:sym typeface="Montserrat Extra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AIMSCENTER.ORG</a:t>
            </a:r>
            <a:endParaRPr sz="9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09" name="Google Shape;109;p25"/>
          <p:cNvGrpSpPr/>
          <p:nvPr/>
        </p:nvGrpSpPr>
        <p:grpSpPr>
          <a:xfrm>
            <a:off x="2977943" y="9821450"/>
            <a:ext cx="1816514" cy="231600"/>
            <a:chOff x="2997220" y="9821450"/>
            <a:chExt cx="1816514" cy="231600"/>
          </a:xfrm>
        </p:grpSpPr>
        <p:grpSp>
          <p:nvGrpSpPr>
            <p:cNvPr id="110" name="Google Shape;110;p25"/>
            <p:cNvGrpSpPr/>
            <p:nvPr/>
          </p:nvGrpSpPr>
          <p:grpSpPr>
            <a:xfrm>
              <a:off x="3319691" y="9821450"/>
              <a:ext cx="1171572" cy="231600"/>
              <a:chOff x="3298595" y="9821450"/>
              <a:chExt cx="1171572" cy="231600"/>
            </a:xfrm>
          </p:grpSpPr>
          <p:pic>
            <p:nvPicPr>
              <p:cNvPr id="111" name="Google Shape;111;p25">
                <a:hlinkClick r:id="rId8"/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298595" y="9847631"/>
                <a:ext cx="179238" cy="1792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Google Shape;112;p25"/>
              <p:cNvSpPr txBox="1"/>
              <p:nvPr/>
            </p:nvSpPr>
            <p:spPr>
              <a:xfrm>
                <a:off x="3433067" y="9821450"/>
                <a:ext cx="1037100" cy="2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0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uFill>
                      <a:noFill/>
                    </a:uFill>
                    <a:latin typeface="Montserrat ExtraBold"/>
                    <a:ea typeface="Montserrat ExtraBold"/>
                    <a:cs typeface="Montserrat ExtraBold"/>
                    <a:sym typeface="Montserrat ExtraBold"/>
                    <a:hlinkClick r:id="rId10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@AIMSCENTER</a:t>
                </a:r>
                <a:endParaRPr sz="9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cxnSp>
          <p:nvCxnSpPr>
            <p:cNvPr id="113" name="Google Shape;113;p25"/>
            <p:cNvCxnSpPr/>
            <p:nvPr/>
          </p:nvCxnSpPr>
          <p:spPr>
            <a:xfrm>
              <a:off x="4813734" y="9845900"/>
              <a:ext cx="0" cy="18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25"/>
            <p:cNvCxnSpPr/>
            <p:nvPr/>
          </p:nvCxnSpPr>
          <p:spPr>
            <a:xfrm>
              <a:off x="2997220" y="9845900"/>
              <a:ext cx="0" cy="18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" name="Google Shape;115;p25"/>
          <p:cNvGrpSpPr/>
          <p:nvPr/>
        </p:nvGrpSpPr>
        <p:grpSpPr>
          <a:xfrm>
            <a:off x="1443071" y="9821450"/>
            <a:ext cx="1262254" cy="231600"/>
            <a:chOff x="1443071" y="9814650"/>
            <a:chExt cx="1262254" cy="231600"/>
          </a:xfrm>
        </p:grpSpPr>
        <p:pic>
          <p:nvPicPr>
            <p:cNvPr id="116" name="Google Shape;116;p2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443071" y="9857211"/>
              <a:ext cx="136044" cy="148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10874" l="0" r="7398" t="-8"/>
            <a:stretch/>
          </p:blipFill>
          <p:spPr>
            <a:xfrm>
              <a:off x="1658997" y="9865950"/>
              <a:ext cx="136043" cy="142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5"/>
            <p:cNvSpPr txBox="1"/>
            <p:nvPr/>
          </p:nvSpPr>
          <p:spPr>
            <a:xfrm>
              <a:off x="1998225" y="9814650"/>
              <a:ext cx="707100" cy="2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uFill>
                    <a:noFill/>
                  </a:uFill>
                  <a:latin typeface="Montserrat ExtraBold"/>
                  <a:ea typeface="Montserrat ExtraBold"/>
                  <a:cs typeface="Montserrat ExtraBold"/>
                  <a:sym typeface="Montserrat ExtraBold"/>
                  <a:hlinkClick r:id="rId1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@AIMSED</a:t>
              </a:r>
              <a:endParaRPr sz="9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pic>
          <p:nvPicPr>
            <p:cNvPr id="119" name="Google Shape;119;p25">
              <a:hlinkClick r:id="rId16"/>
            </p:cNvPr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874923" y="9875592"/>
              <a:ext cx="123297" cy="123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5"/>
          <p:cNvSpPr txBox="1"/>
          <p:nvPr/>
        </p:nvSpPr>
        <p:spPr>
          <a:xfrm>
            <a:off x="3822000" y="3181825"/>
            <a:ext cx="2507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Scan the QR code or search </a:t>
            </a:r>
            <a:r>
              <a:rPr i="1" lang="en" sz="11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18"/>
              </a:rPr>
              <a:t>Transforming an Envelope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posted by Aileen Rizo on YouTube to watch the video tutorial. 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510750" y="378225"/>
            <a:ext cx="6750900" cy="687900"/>
          </a:xfrm>
          <a:prstGeom prst="rect">
            <a:avLst/>
          </a:prstGeom>
          <a:noFill/>
          <a:ln cap="flat" cmpd="sng" w="9525">
            <a:solidFill>
              <a:srgbClr val="26B9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TRANSFORMING ENVELOPES</a:t>
            </a:r>
            <a:endParaRPr sz="2700">
              <a:solidFill>
                <a:srgbClr val="4752A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609600" y="185575"/>
            <a:ext cx="1037100" cy="3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5" title="AIMS Center logo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6760" y="118872"/>
            <a:ext cx="814851" cy="4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5977150" y="968250"/>
            <a:ext cx="11640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GRADES PK-8</a:t>
            </a:r>
            <a:endParaRPr sz="12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5" name="Google Shape;125;p25"/>
          <p:cNvSpPr/>
          <p:nvPr/>
        </p:nvSpPr>
        <p:spPr>
          <a:xfrm flipH="1" rot="10800000">
            <a:off x="512100" y="6046556"/>
            <a:ext cx="6748200" cy="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6" name="Google Shape;126;p25"/>
          <p:cNvGraphicFramePr/>
          <p:nvPr/>
        </p:nvGraphicFramePr>
        <p:xfrm>
          <a:off x="609600" y="6495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{EB772C34-B19D-46D8-82E8-D7F4D706BB44}</a:tableStyleId>
              </a:tblPr>
              <a:tblGrid>
                <a:gridCol w="2212025"/>
                <a:gridCol w="2212025"/>
                <a:gridCol w="2212025"/>
              </a:tblGrid>
              <a:tr h="278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752A3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KEY</a:t>
                      </a:r>
                      <a:r>
                        <a:rPr lang="en" sz="1200">
                          <a:solidFill>
                            <a:srgbClr val="4752A3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CONCEPTS</a:t>
                      </a:r>
                      <a:endParaRPr b="1" sz="1200">
                        <a:solidFill>
                          <a:srgbClr val="26B9E9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Geometry</a:t>
                      </a:r>
                      <a:endParaRPr b="1" sz="11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Comparing 2D with 3D shapes. Polyhedra, Tetrahedron, faces, edges, and vertices.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Engineering</a:t>
                      </a:r>
                      <a:endParaRPr b="1" sz="11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Follow a set of instructions and alter a design for a desired purpose.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Art</a:t>
                      </a:r>
                      <a:endParaRPr b="1" sz="11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Vertical shapes communicate excitement and energy.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0">
                    <a:lnL cap="flat" cmpd="sng" w="9525">
                      <a:solidFill>
                        <a:srgbClr val="4752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752A3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QUESTIONS TO ASK</a:t>
                      </a:r>
                      <a:endParaRPr sz="1200">
                        <a:solidFill>
                          <a:srgbClr val="4752A3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What do you notice about shapes that are flat, compared to solid shapes?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How do the different sizes of envelopes change the tetrahedrons that are made?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What type of envelope would make a perfect standing tetrahedron?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How do you think artists use geometry to make pop-up books?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137150" marL="137150">
                    <a:lnL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752A3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THINGS TO NOTICE</a:t>
                      </a:r>
                      <a:endParaRPr sz="1200">
                        <a:solidFill>
                          <a:srgbClr val="4752A3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Child’s amazement at a pop-up book or card.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Child’s attention to detail when comparing envelopes and tetrahedron.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How the child counts the faces, edges and vertices.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752A3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How the child applies this exploration to art by making a pop-up card or something similar.</a:t>
                      </a:r>
                      <a:endParaRPr sz="1100">
                        <a:solidFill>
                          <a:srgbClr val="B44A9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0" marL="137150">
                    <a:lnL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25"/>
          <p:cNvSpPr txBox="1"/>
          <p:nvPr/>
        </p:nvSpPr>
        <p:spPr>
          <a:xfrm>
            <a:off x="3821993" y="3891275"/>
            <a:ext cx="33192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Try various types of envelopes and allow children to create tetrahedrons and compare the results.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311425" y="2999925"/>
            <a:ext cx="814850" cy="81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 opening" id="129" name="Google Shape;129;p25" title="Folding envelopes step 2"/>
          <p:cNvPicPr preferRelativeResize="0"/>
          <p:nvPr/>
        </p:nvPicPr>
        <p:blipFill rotWithShape="1">
          <a:blip r:embed="rId22">
            <a:alphaModFix/>
          </a:blip>
          <a:srcRect b="37435" l="0" r="0" t="18898"/>
          <a:stretch/>
        </p:blipFill>
        <p:spPr>
          <a:xfrm>
            <a:off x="932604" y="3357609"/>
            <a:ext cx="2081864" cy="110038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5" title="Tetrahedron made from an envelope"/>
          <p:cNvPicPr preferRelativeResize="0"/>
          <p:nvPr/>
        </p:nvPicPr>
        <p:blipFill rotWithShape="1">
          <a:blip r:embed="rId23">
            <a:alphaModFix/>
          </a:blip>
          <a:srcRect b="25022" l="0" r="0" t="27251"/>
          <a:stretch/>
        </p:blipFill>
        <p:spPr>
          <a:xfrm>
            <a:off x="932604" y="4472758"/>
            <a:ext cx="2081864" cy="120280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utting envelope " id="131" name="Google Shape;131;p25" title="Folding envelopes step 1"/>
          <p:cNvPicPr preferRelativeResize="0"/>
          <p:nvPr/>
        </p:nvPicPr>
        <p:blipFill rotWithShape="1">
          <a:blip r:embed="rId24">
            <a:alphaModFix/>
          </a:blip>
          <a:srcRect b="36969" l="0" r="0" t="25747"/>
          <a:stretch/>
        </p:blipFill>
        <p:spPr>
          <a:xfrm>
            <a:off x="932594" y="2403275"/>
            <a:ext cx="2081883" cy="93956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660075" y="1428850"/>
            <a:ext cx="2699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752A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MATERIALES</a:t>
            </a:r>
            <a:endParaRPr sz="1300">
              <a:solidFill>
                <a:srgbClr val="4752A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03200" lvl="0" marL="228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Sobres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03200" lvl="0" marL="228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Tijeras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1917250" y="1428850"/>
            <a:ext cx="14421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752A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03200" lvl="0" marL="18097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Regla/borde recto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03200" lvl="0" marL="18097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Bolígrafo o lápiz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-203200" lvl="0" marL="180975" rtl="0" algn="l">
              <a:spcBef>
                <a:spcPts val="600"/>
              </a:spcBef>
              <a:spcAft>
                <a:spcPts val="0"/>
              </a:spcAft>
              <a:buClr>
                <a:srgbClr val="4752A3"/>
              </a:buClr>
              <a:buSzPts val="1100"/>
              <a:buFont typeface="Muli"/>
              <a:buChar char="●"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821993" y="1428850"/>
            <a:ext cx="3404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OBSERVAR</a:t>
            </a:r>
            <a:r>
              <a:rPr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Permita que los niños observen las técnicas de ingeniería del papel utilizadas en libros pop-up donde una figura plana 2D se convierte en 3D.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821993" y="2896915"/>
            <a:ext cx="34047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CREAR </a:t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822000" y="4803475"/>
            <a:ext cx="3404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JUGAR</a:t>
            </a:r>
            <a:endParaRPr sz="1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Después de construir tetraedros, anime a los niños a usar esta técnica para construir otras figuras o </a:t>
            </a:r>
            <a:r>
              <a:rPr lang="en" sz="11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hacer su propia tarjeta pop-up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1578" y="1352652"/>
            <a:ext cx="303275" cy="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8366" y="4624050"/>
            <a:ext cx="419295" cy="4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7330" y="2757590"/>
            <a:ext cx="472303" cy="33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/>
          <p:nvPr/>
        </p:nvSpPr>
        <p:spPr>
          <a:xfrm>
            <a:off x="1950" y="9767300"/>
            <a:ext cx="7768500" cy="3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005225" y="9821300"/>
            <a:ext cx="18003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Montserrat ExtraBold"/>
                <a:ea typeface="Montserrat ExtraBold"/>
                <a:cs typeface="Montserrat ExtraBold"/>
                <a:sym typeface="Montserrat Extra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AIMSCENTER.ORG</a:t>
            </a:r>
            <a:endParaRPr sz="9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6" name="Google Shape;146;p26"/>
          <p:cNvGrpSpPr/>
          <p:nvPr/>
        </p:nvGrpSpPr>
        <p:grpSpPr>
          <a:xfrm>
            <a:off x="2977943" y="9821450"/>
            <a:ext cx="1816514" cy="231600"/>
            <a:chOff x="2997220" y="9821450"/>
            <a:chExt cx="1816514" cy="231600"/>
          </a:xfrm>
        </p:grpSpPr>
        <p:grpSp>
          <p:nvGrpSpPr>
            <p:cNvPr id="147" name="Google Shape;147;p26"/>
            <p:cNvGrpSpPr/>
            <p:nvPr/>
          </p:nvGrpSpPr>
          <p:grpSpPr>
            <a:xfrm>
              <a:off x="3319691" y="9821450"/>
              <a:ext cx="1171572" cy="231600"/>
              <a:chOff x="3298595" y="9821450"/>
              <a:chExt cx="1171572" cy="231600"/>
            </a:xfrm>
          </p:grpSpPr>
          <p:pic>
            <p:nvPicPr>
              <p:cNvPr id="148" name="Google Shape;148;p26">
                <a:hlinkClick r:id="rId8"/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298595" y="9847631"/>
                <a:ext cx="179238" cy="1792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26"/>
              <p:cNvSpPr txBox="1"/>
              <p:nvPr/>
            </p:nvSpPr>
            <p:spPr>
              <a:xfrm>
                <a:off x="3433067" y="9821450"/>
                <a:ext cx="1037100" cy="2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0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uFill>
                      <a:noFill/>
                    </a:uFill>
                    <a:latin typeface="Montserrat ExtraBold"/>
                    <a:ea typeface="Montserrat ExtraBold"/>
                    <a:cs typeface="Montserrat ExtraBold"/>
                    <a:sym typeface="Montserrat ExtraBold"/>
                    <a:hlinkClick r:id="rId10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@AIMSCENTER</a:t>
                </a:r>
                <a:endParaRPr sz="9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cxnSp>
          <p:nvCxnSpPr>
            <p:cNvPr id="150" name="Google Shape;150;p26"/>
            <p:cNvCxnSpPr/>
            <p:nvPr/>
          </p:nvCxnSpPr>
          <p:spPr>
            <a:xfrm>
              <a:off x="4813734" y="9845900"/>
              <a:ext cx="0" cy="18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26"/>
            <p:cNvCxnSpPr/>
            <p:nvPr/>
          </p:nvCxnSpPr>
          <p:spPr>
            <a:xfrm>
              <a:off x="2997220" y="9845900"/>
              <a:ext cx="0" cy="18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2" name="Google Shape;152;p26"/>
          <p:cNvGrpSpPr/>
          <p:nvPr/>
        </p:nvGrpSpPr>
        <p:grpSpPr>
          <a:xfrm>
            <a:off x="1443071" y="9821450"/>
            <a:ext cx="1262254" cy="231600"/>
            <a:chOff x="1443071" y="9814650"/>
            <a:chExt cx="1262254" cy="231600"/>
          </a:xfrm>
        </p:grpSpPr>
        <p:pic>
          <p:nvPicPr>
            <p:cNvPr id="153" name="Google Shape;153;p2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443071" y="9857211"/>
              <a:ext cx="136044" cy="148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10874" l="0" r="7398" t="-8"/>
            <a:stretch/>
          </p:blipFill>
          <p:spPr>
            <a:xfrm>
              <a:off x="1658997" y="9865950"/>
              <a:ext cx="136043" cy="142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6"/>
            <p:cNvSpPr txBox="1"/>
            <p:nvPr/>
          </p:nvSpPr>
          <p:spPr>
            <a:xfrm>
              <a:off x="1998225" y="9814650"/>
              <a:ext cx="707100" cy="2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uFill>
                    <a:noFill/>
                  </a:uFill>
                  <a:latin typeface="Montserrat ExtraBold"/>
                  <a:ea typeface="Montserrat ExtraBold"/>
                  <a:cs typeface="Montserrat ExtraBold"/>
                  <a:sym typeface="Montserrat ExtraBold"/>
                  <a:hlinkClick r:id="rId1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@AIMSED</a:t>
              </a:r>
              <a:endParaRPr sz="9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pic>
          <p:nvPicPr>
            <p:cNvPr id="156" name="Google Shape;156;p26">
              <a:hlinkClick r:id="rId16"/>
            </p:cNvPr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874923" y="9875592"/>
              <a:ext cx="123297" cy="123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26"/>
          <p:cNvSpPr txBox="1"/>
          <p:nvPr/>
        </p:nvSpPr>
        <p:spPr>
          <a:xfrm>
            <a:off x="3822000" y="3181825"/>
            <a:ext cx="2507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Escanee el código QR o busque </a:t>
            </a:r>
            <a:r>
              <a:rPr i="1" lang="en" sz="11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18"/>
              </a:rPr>
              <a:t>Transforming an Envelope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publicado por Aileen Rizo en YouTube para ver el video tutorial.</a:t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510750" y="378225"/>
            <a:ext cx="6750900" cy="687900"/>
          </a:xfrm>
          <a:prstGeom prst="rect">
            <a:avLst/>
          </a:prstGeom>
          <a:noFill/>
          <a:ln cap="flat" cmpd="sng" w="9525">
            <a:solidFill>
              <a:srgbClr val="26B9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TRANSFORMANDO SOBRES</a:t>
            </a:r>
            <a:endParaRPr sz="2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9600" y="185575"/>
            <a:ext cx="1037100" cy="33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6" title="AIMS Center logo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6760" y="118872"/>
            <a:ext cx="814851" cy="4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977150" y="968250"/>
            <a:ext cx="11640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GRADOS PK-8</a:t>
            </a:r>
            <a:endParaRPr sz="12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2" name="Google Shape;162;p26"/>
          <p:cNvSpPr/>
          <p:nvPr/>
        </p:nvSpPr>
        <p:spPr>
          <a:xfrm flipH="1" rot="10800000">
            <a:off x="512100" y="6046556"/>
            <a:ext cx="6748200" cy="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3" name="Google Shape;163;p26"/>
          <p:cNvGraphicFramePr/>
          <p:nvPr/>
        </p:nvGraphicFramePr>
        <p:xfrm>
          <a:off x="609600" y="6495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{EB772C34-B19D-46D8-82E8-D7F4D706BB44}</a:tableStyleId>
              </a:tblPr>
              <a:tblGrid>
                <a:gridCol w="2143750"/>
                <a:gridCol w="2280300"/>
                <a:gridCol w="2212025"/>
              </a:tblGrid>
              <a:tr h="278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752A3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CONCEPTOS CLAVES</a:t>
                      </a:r>
                      <a:endParaRPr b="1" sz="1200">
                        <a:solidFill>
                          <a:srgbClr val="26B9E9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Geometría</a:t>
                      </a:r>
                      <a:b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Comparando figuras 2D con figuras 3D. Poliedros, tetraedros, caras, aristas y vértices.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Ingeniería</a:t>
                      </a:r>
                      <a:b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Siga un par de instrucciones y modifique un diseño para un propósito deseado.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Arte</a:t>
                      </a:r>
                      <a:br>
                        <a:rPr b="1" lang="en" sz="11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Las figuras verticales comunican emoción y energía.</a:t>
                      </a:r>
                      <a:endParaRPr/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0">
                    <a:lnL cap="flat" cmpd="sng" w="9525">
                      <a:solidFill>
                        <a:srgbClr val="4752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PREGUNTAS QUE HACER</a:t>
                      </a:r>
                      <a:endParaRPr sz="12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¿Qué notas acerca de las figuras planas en comparación con las figuras sólidas?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¿Cómo cambian los diferentes tamaños de sobres los tetraedros que se hacen?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¿Qué tipo de sobre haría un perfecto tetraedro que este de pie?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¿Cómo crees que los artistas usan la geometría para hacer libros pop-up?</a:t>
                      </a:r>
                      <a:endParaRPr sz="1200">
                        <a:solidFill>
                          <a:srgbClr val="4752A3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0" marB="0" marR="137150" marL="137150">
                    <a:lnL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COSAS A NOTAR</a:t>
                      </a:r>
                      <a:endParaRPr sz="1200">
                        <a:solidFill>
                          <a:schemeClr val="dk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El asombro del niño al ver una tarjeta o un libro pop-up.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Atención del niño a los detalles al comparar sobres y tetraedro. 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Cómo cuenta el niño las caras, aristas y vértices.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184150" lvl="0" marL="2286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Muli"/>
                        <a:buChar char="●"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Cómo el niño aplica esta exploración al arte al hacer una tarjeta pop-up o algo similar.</a:t>
                      </a:r>
                      <a:endParaRPr sz="1200">
                        <a:solidFill>
                          <a:srgbClr val="4752A3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T="0" marB="0" marR="0" marL="137150">
                    <a:lnL cap="flat" cmpd="sng" w="9525">
                      <a:solidFill>
                        <a:srgbClr val="4752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6"/>
          <p:cNvSpPr txBox="1"/>
          <p:nvPr/>
        </p:nvSpPr>
        <p:spPr>
          <a:xfrm>
            <a:off x="3821993" y="3891275"/>
            <a:ext cx="33192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uli"/>
                <a:ea typeface="Muli"/>
                <a:cs typeface="Muli"/>
                <a:sym typeface="Muli"/>
              </a:rPr>
              <a:t>Usando varios</a:t>
            </a:r>
            <a:r>
              <a:rPr lang="en" sz="1100">
                <a:latin typeface="Muli"/>
                <a:ea typeface="Muli"/>
                <a:cs typeface="Muli"/>
                <a:sym typeface="Muli"/>
              </a:rPr>
              <a:t> tipos de sobres permitan a los niños crear tetraedros y comparar los resultados.</a:t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5" name="Google Shape;165;p26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311425" y="2923725"/>
            <a:ext cx="814850" cy="81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 opening" id="166" name="Google Shape;166;p26" title="Folding envelopes step 2"/>
          <p:cNvPicPr preferRelativeResize="0"/>
          <p:nvPr/>
        </p:nvPicPr>
        <p:blipFill rotWithShape="1">
          <a:blip r:embed="rId23">
            <a:alphaModFix/>
          </a:blip>
          <a:srcRect b="37435" l="0" r="0" t="18898"/>
          <a:stretch/>
        </p:blipFill>
        <p:spPr>
          <a:xfrm>
            <a:off x="932604" y="3357609"/>
            <a:ext cx="2081864" cy="110038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6" title="Tetrahedron made from an envelope"/>
          <p:cNvPicPr preferRelativeResize="0"/>
          <p:nvPr/>
        </p:nvPicPr>
        <p:blipFill rotWithShape="1">
          <a:blip r:embed="rId24">
            <a:alphaModFix/>
          </a:blip>
          <a:srcRect b="25022" l="0" r="0" t="27251"/>
          <a:stretch/>
        </p:blipFill>
        <p:spPr>
          <a:xfrm>
            <a:off x="932604" y="4472758"/>
            <a:ext cx="2081864" cy="120280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utting envelope " id="168" name="Google Shape;168;p26" title="Folding envelopes step 1"/>
          <p:cNvPicPr preferRelativeResize="0"/>
          <p:nvPr/>
        </p:nvPicPr>
        <p:blipFill rotWithShape="1">
          <a:blip r:embed="rId25">
            <a:alphaModFix/>
          </a:blip>
          <a:srcRect b="36969" l="0" r="0" t="25747"/>
          <a:stretch/>
        </p:blipFill>
        <p:spPr>
          <a:xfrm>
            <a:off x="932594" y="2403275"/>
            <a:ext cx="2081883" cy="93956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4752A3"/>
      </a:dk1>
      <a:lt1>
        <a:srgbClr val="FFFFFF"/>
      </a:lt1>
      <a:dk2>
        <a:srgbClr val="595959"/>
      </a:dk2>
      <a:lt2>
        <a:srgbClr val="EEEEEE"/>
      </a:lt2>
      <a:accent1>
        <a:srgbClr val="26B9E9"/>
      </a:accent1>
      <a:accent2>
        <a:srgbClr val="B44A9C"/>
      </a:accent2>
      <a:accent3>
        <a:srgbClr val="F6871F"/>
      </a:accent3>
      <a:accent4>
        <a:srgbClr val="EB3429"/>
      </a:accent4>
      <a:accent5>
        <a:srgbClr val="919396"/>
      </a:accent5>
      <a:accent6>
        <a:srgbClr val="26B9E9"/>
      </a:accent6>
      <a:hlink>
        <a:srgbClr val="F687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4752A3"/>
      </a:dk1>
      <a:lt1>
        <a:srgbClr val="FFFFFF"/>
      </a:lt1>
      <a:dk2>
        <a:srgbClr val="595959"/>
      </a:dk2>
      <a:lt2>
        <a:srgbClr val="EEEEEE"/>
      </a:lt2>
      <a:accent1>
        <a:srgbClr val="26B9E9"/>
      </a:accent1>
      <a:accent2>
        <a:srgbClr val="B44A9C"/>
      </a:accent2>
      <a:accent3>
        <a:srgbClr val="26B9E9"/>
      </a:accent3>
      <a:accent4>
        <a:srgbClr val="F6871F"/>
      </a:accent4>
      <a:accent5>
        <a:srgbClr val="919396"/>
      </a:accent5>
      <a:accent6>
        <a:srgbClr val="4752A3"/>
      </a:accent6>
      <a:hlink>
        <a:srgbClr val="B44A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14D612FCE3B48B3438FB0856801E4" ma:contentTypeVersion="14" ma:contentTypeDescription="Create a new document." ma:contentTypeScope="" ma:versionID="2222da39910a3f9a89481ddcf1304eba">
  <xsd:schema xmlns:xsd="http://www.w3.org/2001/XMLSchema" xmlns:xs="http://www.w3.org/2001/XMLSchema" xmlns:p="http://schemas.microsoft.com/office/2006/metadata/properties" xmlns:ns2="4ae3f3b2-0ada-4e88-ba50-315a31c5ba07" xmlns:ns3="705b290b-649d-4e63-b40a-d874e9293c12" targetNamespace="http://schemas.microsoft.com/office/2006/metadata/properties" ma:root="true" ma:fieldsID="b92990ec12282a51597e5fc1c5b0b7f7" ns2:_="" ns3:_="">
    <xsd:import namespace="4ae3f3b2-0ada-4e88-ba50-315a31c5ba07"/>
    <xsd:import namespace="705b290b-649d-4e63-b40a-d874e9293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3f3b2-0ada-4e88-ba50-315a31c5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b290b-649d-4e63-b40a-d874e9293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F780A3-D17C-4D11-BAE6-C29802C6EDBE}"/>
</file>

<file path=customXml/itemProps2.xml><?xml version="1.0" encoding="utf-8"?>
<ds:datastoreItem xmlns:ds="http://schemas.openxmlformats.org/officeDocument/2006/customXml" ds:itemID="{E4C6F201-68E7-4FD2-806A-83DBC6D498BC}"/>
</file>

<file path=customXml/itemProps3.xml><?xml version="1.0" encoding="utf-8"?>
<ds:datastoreItem xmlns:ds="http://schemas.openxmlformats.org/officeDocument/2006/customXml" ds:itemID="{0760117A-D11F-41A0-BB4E-AA5F0A92246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0x01010060214D612FCE3B48B3438FB0856801E4</vt:lpwstr>
  </property>
</Properties>
</file>