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Montserrat" pitchFamily="2" charset="77"/>
      <p:regular r:id="rId12"/>
      <p:bold r:id="rId13"/>
      <p:italic r:id="rId14"/>
      <p:boldItalic r:id="rId15"/>
    </p:embeddedFont>
    <p:embeddedFont>
      <p:font typeface="Montserrat ExtraBold" pitchFamily="2" charset="77"/>
      <p:bold r:id="rId16"/>
      <p:italic r:id="rId17"/>
      <p:boldItalic r:id="rId18"/>
    </p:embeddedFont>
    <p:embeddedFont>
      <p:font typeface="Montserrat Light" pitchFamily="2" charset="77"/>
      <p:regular r:id="rId19"/>
      <p:bold r:id="rId20"/>
      <p:italic r:id="rId21"/>
      <p:boldItalic r:id="rId22"/>
    </p:embeddedFont>
    <p:embeddedFont>
      <p:font typeface="Muli" pitchFamily="2" charset="77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2"/>
  </p:normalViewPr>
  <p:slideViewPr>
    <p:cSldViewPr snapToGrid="0" snapToObjects="1">
      <p:cViewPr varScale="1">
        <p:scale>
          <a:sx n="117" d="100"/>
          <a:sy n="117" d="100"/>
        </p:scale>
        <p:origin x="18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12454fe3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12454fe3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9b647ed5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9b647ed5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5bbdfdf14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5bbdfdf14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12454fe3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12454fe3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91a9079d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91a9079d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91a9079d9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91a9079d9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12454fe32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12454fe32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812a9a92e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812a9a92e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- a bit about the AIMS Center and our current work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767100" y="1574825"/>
            <a:ext cx="6963000" cy="14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767100" y="1075500"/>
            <a:ext cx="6770400" cy="58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 sz="2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 sz="2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 sz="2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 sz="2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 sz="2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 sz="2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 sz="2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 sz="2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63086" y="4203775"/>
            <a:ext cx="1612163" cy="79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624" y="-285301"/>
            <a:ext cx="1493914" cy="146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5200" y="4335271"/>
            <a:ext cx="912298" cy="91229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746700" y="840475"/>
            <a:ext cx="603000" cy="582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767100" y="3288050"/>
            <a:ext cx="2979300" cy="7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Char char="●"/>
              <a:defRPr sz="1600" b="1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  <a:defRPr sz="1500">
                <a:solidFill>
                  <a:srgbClr val="434343"/>
                </a:solidFill>
              </a:defRPr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■"/>
              <a:defRPr sz="1500" b="1">
                <a:solidFill>
                  <a:srgbClr val="434343"/>
                </a:solidFill>
              </a:defRPr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  <a:defRPr sz="1500" b="1">
                <a:solidFill>
                  <a:srgbClr val="434343"/>
                </a:solidFill>
              </a:defRPr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  <a:defRPr sz="1500" b="1">
                <a:solidFill>
                  <a:srgbClr val="434343"/>
                </a:solidFill>
              </a:defRPr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■"/>
              <a:defRPr sz="1500" b="1">
                <a:solidFill>
                  <a:srgbClr val="434343"/>
                </a:solidFill>
              </a:defRPr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  <a:defRPr sz="1500" b="1">
                <a:solidFill>
                  <a:srgbClr val="434343"/>
                </a:solidFill>
              </a:defRPr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  <a:defRPr sz="1500" b="1">
                <a:solidFill>
                  <a:srgbClr val="434343"/>
                </a:solidFill>
              </a:defRPr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Char char="■"/>
              <a:defRPr sz="15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ummary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r="3633"/>
          <a:stretch/>
        </p:blipFill>
        <p:spPr>
          <a:xfrm>
            <a:off x="0" y="348875"/>
            <a:ext cx="9144003" cy="4707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28600" y="1300525"/>
            <a:ext cx="7486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232850" y="2184425"/>
            <a:ext cx="6678300" cy="11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"/>
              <a:buChar char="●"/>
              <a:defRPr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b="1">
                <a:solidFill>
                  <a:schemeClr val="lt1"/>
                </a:solidFill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b="1">
                <a:solidFill>
                  <a:schemeClr val="lt1"/>
                </a:solidFill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b="1">
                <a:solidFill>
                  <a:schemeClr val="lt1"/>
                </a:solidFill>
              </a:defRPr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b="1">
                <a:solidFill>
                  <a:schemeClr val="lt1"/>
                </a:solidFill>
              </a:defRPr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b="1">
                <a:solidFill>
                  <a:schemeClr val="lt1"/>
                </a:solidFill>
              </a:defRPr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b="1">
                <a:solidFill>
                  <a:schemeClr val="lt1"/>
                </a:solidFill>
              </a:defRPr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b="1">
                <a:solidFill>
                  <a:schemeClr val="lt1"/>
                </a:solidFill>
              </a:defRPr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">
  <p:cSld name="CUSTO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189450" y="362650"/>
            <a:ext cx="45033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4189450" y="1503675"/>
            <a:ext cx="4503300" cy="29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 sz="18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b="0">
                <a:solidFill>
                  <a:srgbClr val="434343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51050" y="362650"/>
            <a:ext cx="8241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343210" y="2692301"/>
            <a:ext cx="2457600" cy="197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uli"/>
              <a:buChar char="●"/>
              <a:defRPr sz="18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2"/>
          </p:nvPr>
        </p:nvSpPr>
        <p:spPr>
          <a:xfrm>
            <a:off x="3320525" y="2277297"/>
            <a:ext cx="25029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3"/>
          </p:nvPr>
        </p:nvSpPr>
        <p:spPr>
          <a:xfrm>
            <a:off x="515300" y="2692301"/>
            <a:ext cx="2457600" cy="197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uli"/>
              <a:buChar char="●"/>
              <a:defRPr sz="18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4"/>
          </p:nvPr>
        </p:nvSpPr>
        <p:spPr>
          <a:xfrm>
            <a:off x="492650" y="2277310"/>
            <a:ext cx="25029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5"/>
          </p:nvPr>
        </p:nvSpPr>
        <p:spPr>
          <a:xfrm>
            <a:off x="6171099" y="2692301"/>
            <a:ext cx="2457600" cy="197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uli"/>
              <a:buChar char="●"/>
              <a:defRPr sz="18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6"/>
          </p:nvPr>
        </p:nvSpPr>
        <p:spPr>
          <a:xfrm>
            <a:off x="6148425" y="2277297"/>
            <a:ext cx="25029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AND_TWO_COLUMNS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451050" y="362650"/>
            <a:ext cx="8241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2527748" y="2598094"/>
            <a:ext cx="1993500" cy="20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uli"/>
              <a:buChar char="●"/>
              <a:defRPr sz="18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2521658" y="2095290"/>
            <a:ext cx="2030100" cy="43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51050" y="2598083"/>
            <a:ext cx="1993500" cy="20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uli"/>
              <a:buChar char="●"/>
              <a:defRPr sz="18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4"/>
          </p:nvPr>
        </p:nvSpPr>
        <p:spPr>
          <a:xfrm>
            <a:off x="451060" y="2095276"/>
            <a:ext cx="2030100" cy="43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5"/>
          </p:nvPr>
        </p:nvSpPr>
        <p:spPr>
          <a:xfrm>
            <a:off x="6681143" y="2598094"/>
            <a:ext cx="1993500" cy="20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uli"/>
              <a:buChar char="●"/>
              <a:defRPr sz="18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6"/>
          </p:nvPr>
        </p:nvSpPr>
        <p:spPr>
          <a:xfrm>
            <a:off x="6662853" y="2095276"/>
            <a:ext cx="2030100" cy="43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7"/>
          </p:nvPr>
        </p:nvSpPr>
        <p:spPr>
          <a:xfrm>
            <a:off x="4604445" y="2598094"/>
            <a:ext cx="1993500" cy="20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uli"/>
              <a:buChar char="●"/>
              <a:defRPr sz="18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8"/>
          </p:nvPr>
        </p:nvSpPr>
        <p:spPr>
          <a:xfrm>
            <a:off x="4592255" y="2095290"/>
            <a:ext cx="2030100" cy="43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oints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51050" y="362650"/>
            <a:ext cx="8241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809400" y="1559850"/>
            <a:ext cx="73008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71F"/>
              </a:buClr>
              <a:buSzPts val="2200"/>
              <a:buChar char="➔"/>
              <a:defRPr sz="2200">
                <a:solidFill>
                  <a:srgbClr val="F6871F"/>
                </a:solidFill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71F"/>
              </a:buClr>
              <a:buSzPts val="1800"/>
              <a:buChar char="◆"/>
              <a:defRPr b="0">
                <a:solidFill>
                  <a:srgbClr val="434343"/>
                </a:solidFill>
              </a:defRPr>
            </a:lvl2pPr>
            <a:lvl3pPr marL="1371600" lvl="2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3pPr>
            <a:lvl4pPr marL="1828800" lvl="3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4pPr>
            <a:lvl5pPr marL="2286000" lvl="4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◆"/>
              <a:defRPr>
                <a:solidFill>
                  <a:srgbClr val="434343"/>
                </a:solidFill>
              </a:defRPr>
            </a:lvl5pPr>
            <a:lvl6pPr marL="2743200" lvl="5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6pPr>
            <a:lvl7pPr marL="3200400" lvl="6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7pPr>
            <a:lvl8pPr marL="3657600" lvl="7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◆"/>
              <a:defRPr>
                <a:solidFill>
                  <a:srgbClr val="434343"/>
                </a:solidFill>
              </a:defRPr>
            </a:lvl8pPr>
            <a:lvl9pPr marL="4114800" lvl="8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2"/>
          </p:nvPr>
        </p:nvSpPr>
        <p:spPr>
          <a:xfrm>
            <a:off x="809400" y="1953450"/>
            <a:ext cx="7525200" cy="89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uli"/>
              <a:buChar char="●"/>
              <a:defRPr sz="18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3"/>
          </p:nvPr>
        </p:nvSpPr>
        <p:spPr>
          <a:xfrm>
            <a:off x="809400" y="2961650"/>
            <a:ext cx="73008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A9C"/>
              </a:buClr>
              <a:buSzPts val="2200"/>
              <a:buChar char="●"/>
              <a:defRPr sz="2200">
                <a:solidFill>
                  <a:srgbClr val="B44A9C"/>
                </a:solidFill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71F"/>
              </a:buClr>
              <a:buSzPts val="1800"/>
              <a:buChar char="○"/>
              <a:defRPr b="0">
                <a:solidFill>
                  <a:srgbClr val="434343"/>
                </a:solidFill>
              </a:defRPr>
            </a:lvl2pPr>
            <a:lvl3pPr marL="1371600" lvl="2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4"/>
          </p:nvPr>
        </p:nvSpPr>
        <p:spPr>
          <a:xfrm>
            <a:off x="809400" y="3355250"/>
            <a:ext cx="7525200" cy="89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uli"/>
              <a:buChar char="●"/>
              <a:defRPr sz="18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/>
          <p:nvPr/>
        </p:nvSpPr>
        <p:spPr>
          <a:xfrm>
            <a:off x="-31350" y="0"/>
            <a:ext cx="9206700" cy="9888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 rotWithShape="1">
          <a:blip r:embed="rId2">
            <a:alphaModFix/>
          </a:blip>
          <a:srcRect b="48506"/>
          <a:stretch/>
        </p:blipFill>
        <p:spPr>
          <a:xfrm rot="10800000" flipH="1">
            <a:off x="-31400" y="541125"/>
            <a:ext cx="9206799" cy="12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451050" y="362650"/>
            <a:ext cx="824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subTitle" idx="1"/>
          </p:nvPr>
        </p:nvSpPr>
        <p:spPr>
          <a:xfrm>
            <a:off x="997800" y="935350"/>
            <a:ext cx="71484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2"/>
          </p:nvPr>
        </p:nvSpPr>
        <p:spPr>
          <a:xfrm>
            <a:off x="724350" y="1902225"/>
            <a:ext cx="7695300" cy="255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uli"/>
              <a:buChar char="●"/>
              <a:defRPr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51050" y="362650"/>
            <a:ext cx="82419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3"/>
          </p:nvPr>
        </p:nvSpPr>
        <p:spPr>
          <a:xfrm>
            <a:off x="184175" y="4752400"/>
            <a:ext cx="7847700" cy="24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uli"/>
              <a:buChar char="●"/>
              <a:defRPr sz="11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  <a:defRPr sz="1100">
                <a:solidFill>
                  <a:srgbClr val="434343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  <a:defRPr sz="1100">
                <a:solidFill>
                  <a:srgbClr val="434343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100">
                <a:solidFill>
                  <a:srgbClr val="434343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  <a:defRPr sz="1100">
                <a:solidFill>
                  <a:srgbClr val="434343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  <a:defRPr sz="1100">
                <a:solidFill>
                  <a:srgbClr val="434343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100">
                <a:solidFill>
                  <a:srgbClr val="434343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  <a:defRPr sz="1100">
                <a:solidFill>
                  <a:srgbClr val="434343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Char char="■"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 rotWithShape="1">
          <a:blip r:embed="rId2">
            <a:alphaModFix/>
          </a:blip>
          <a:srcRect l="2986" r="1301" b="24448"/>
          <a:stretch/>
        </p:blipFill>
        <p:spPr>
          <a:xfrm>
            <a:off x="-58575" y="3556900"/>
            <a:ext cx="9261148" cy="16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1050" y="362650"/>
            <a:ext cx="824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74650" y="362650"/>
            <a:ext cx="799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Light"/>
              <a:buNone/>
              <a:defRPr sz="3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74650" y="1179925"/>
            <a:ext cx="799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ExtraBold"/>
              <a:buChar char="●"/>
              <a:defRPr sz="2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"/>
              <a:buChar char="○"/>
              <a:defRPr sz="1800"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"/>
              <a:buChar char="■"/>
              <a:defRPr sz="1800"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"/>
              <a:buChar char="●"/>
              <a:defRPr sz="1800"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Muli"/>
              <a:buChar char="○"/>
              <a:defRPr sz="1800"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Muli"/>
              <a:buChar char="■"/>
              <a:defRPr sz="1800"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Muli"/>
              <a:buChar char="●"/>
              <a:defRPr sz="1800"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Muli"/>
              <a:buChar char="○"/>
              <a:defRPr sz="1800"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Muli"/>
              <a:buChar char="■"/>
              <a:defRPr sz="18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ctrTitle"/>
          </p:nvPr>
        </p:nvSpPr>
        <p:spPr>
          <a:xfrm>
            <a:off x="767100" y="1574825"/>
            <a:ext cx="6963000" cy="14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Paper Engineering Magic!</a:t>
            </a:r>
            <a:endParaRPr sz="4800" dirty="0"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"/>
          </p:nvPr>
        </p:nvSpPr>
        <p:spPr>
          <a:xfrm>
            <a:off x="767100" y="1075500"/>
            <a:ext cx="6770400" cy="58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 BREAK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2"/>
          </p:nvPr>
        </p:nvSpPr>
        <p:spPr>
          <a:xfrm>
            <a:off x="767100" y="3288050"/>
            <a:ext cx="4000200" cy="7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Aileen Rizo,</a:t>
            </a:r>
            <a:r>
              <a:rPr lang="en" sz="1600"/>
              <a:t> </a:t>
            </a:r>
            <a:r>
              <a:rPr lang="en" b="0" i="1"/>
              <a:t>Associate Director, AIMS</a:t>
            </a:r>
            <a:endParaRPr b="0"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Elin Anderson, </a:t>
            </a:r>
            <a:r>
              <a:rPr lang="en" b="0" i="1"/>
              <a:t>PK-12 Coordinator, AIMS</a:t>
            </a:r>
            <a:endParaRPr b="0" i="1"/>
          </a:p>
        </p:txBody>
      </p:sp>
      <p:sp>
        <p:nvSpPr>
          <p:cNvPr id="122" name="Google Shape;122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100" y="3039425"/>
            <a:ext cx="754500" cy="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24" descr="Ruler, envelopes, pen, pencil, sciss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17162">
            <a:off x="5675090" y="2159430"/>
            <a:ext cx="1737152" cy="23238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314325" dir="744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36;p2">
            <a:extLst>
              <a:ext uri="{FF2B5EF4-FFF2-40B4-BE49-F238E27FC236}">
                <a16:creationId xmlns:a16="http://schemas.microsoft.com/office/drawing/2014/main" id="{D68A53B7-D1D6-464E-A4C0-336EC9BE6361}"/>
              </a:ext>
            </a:extLst>
          </p:cNvPr>
          <p:cNvSpPr txBox="1">
            <a:spLocks/>
          </p:cNvSpPr>
          <p:nvPr/>
        </p:nvSpPr>
        <p:spPr>
          <a:xfrm>
            <a:off x="348343" y="362650"/>
            <a:ext cx="83446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Light"/>
              <a:buNone/>
              <a:defRPr sz="3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OUR VALUES</a:t>
            </a:r>
            <a:endParaRPr lang="en-US" dirty="0"/>
          </a:p>
        </p:txBody>
      </p:sp>
      <p:grpSp>
        <p:nvGrpSpPr>
          <p:cNvPr id="24" name="Google Shape;137;p2">
            <a:extLst>
              <a:ext uri="{FF2B5EF4-FFF2-40B4-BE49-F238E27FC236}">
                <a16:creationId xmlns:a16="http://schemas.microsoft.com/office/drawing/2014/main" id="{6BC139A4-D6B1-B14A-8D0E-1AC83F796375}"/>
              </a:ext>
            </a:extLst>
          </p:cNvPr>
          <p:cNvGrpSpPr/>
          <p:nvPr/>
        </p:nvGrpSpPr>
        <p:grpSpPr>
          <a:xfrm>
            <a:off x="6082392" y="3095082"/>
            <a:ext cx="2241683" cy="1298387"/>
            <a:chOff x="5657699" y="3127400"/>
            <a:chExt cx="2386800" cy="1382439"/>
          </a:xfrm>
        </p:grpSpPr>
        <p:pic>
          <p:nvPicPr>
            <p:cNvPr id="25" name="Google Shape;138;p2" descr="People icon">
              <a:extLst>
                <a:ext uri="{FF2B5EF4-FFF2-40B4-BE49-F238E27FC236}">
                  <a16:creationId xmlns:a16="http://schemas.microsoft.com/office/drawing/2014/main" id="{46C82F2B-6735-D741-B922-3BFF8F8E682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41113" y="3127400"/>
              <a:ext cx="819973" cy="819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139;p2">
              <a:extLst>
                <a:ext uri="{FF2B5EF4-FFF2-40B4-BE49-F238E27FC236}">
                  <a16:creationId xmlns:a16="http://schemas.microsoft.com/office/drawing/2014/main" id="{E4CE9913-ADC1-AD4E-917D-AB0CEBD1FDC7}"/>
                </a:ext>
              </a:extLst>
            </p:cNvPr>
            <p:cNvSpPr txBox="1"/>
            <p:nvPr/>
          </p:nvSpPr>
          <p:spPr>
            <a:xfrm>
              <a:off x="5657699" y="4034639"/>
              <a:ext cx="2386800" cy="4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DIVERSITY</a:t>
              </a:r>
              <a:endParaRPr sz="17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27" name="Google Shape;140;p2">
            <a:extLst>
              <a:ext uri="{FF2B5EF4-FFF2-40B4-BE49-F238E27FC236}">
                <a16:creationId xmlns:a16="http://schemas.microsoft.com/office/drawing/2014/main" id="{7A667B79-12B6-FF41-803B-F7BB3A7D9329}"/>
              </a:ext>
            </a:extLst>
          </p:cNvPr>
          <p:cNvGrpSpPr/>
          <p:nvPr/>
        </p:nvGrpSpPr>
        <p:grpSpPr>
          <a:xfrm>
            <a:off x="6049355" y="1394232"/>
            <a:ext cx="2241683" cy="1298387"/>
            <a:chOff x="5657699" y="1284075"/>
            <a:chExt cx="2386800" cy="1382439"/>
          </a:xfrm>
        </p:grpSpPr>
        <p:pic>
          <p:nvPicPr>
            <p:cNvPr id="28" name="Google Shape;141;p2" descr="Icon of two people with lightbulb in between to represent collaboration">
              <a:extLst>
                <a:ext uri="{FF2B5EF4-FFF2-40B4-BE49-F238E27FC236}">
                  <a16:creationId xmlns:a16="http://schemas.microsoft.com/office/drawing/2014/main" id="{0A5B5A47-FC8E-4347-839E-2BE46125478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41113" y="1284075"/>
              <a:ext cx="819973" cy="8178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142;p2">
              <a:extLst>
                <a:ext uri="{FF2B5EF4-FFF2-40B4-BE49-F238E27FC236}">
                  <a16:creationId xmlns:a16="http://schemas.microsoft.com/office/drawing/2014/main" id="{39E3028C-8656-E04F-81F2-7A511D67BFD3}"/>
                </a:ext>
              </a:extLst>
            </p:cNvPr>
            <p:cNvSpPr txBox="1"/>
            <p:nvPr/>
          </p:nvSpPr>
          <p:spPr>
            <a:xfrm>
              <a:off x="5657699" y="2191314"/>
              <a:ext cx="2386800" cy="4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COLLABORATION</a:t>
              </a:r>
              <a:endParaRPr sz="17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30" name="Google Shape;143;p2">
            <a:extLst>
              <a:ext uri="{FF2B5EF4-FFF2-40B4-BE49-F238E27FC236}">
                <a16:creationId xmlns:a16="http://schemas.microsoft.com/office/drawing/2014/main" id="{E3FDCF1F-866E-FE4B-BFA5-1632E43427DD}"/>
              </a:ext>
            </a:extLst>
          </p:cNvPr>
          <p:cNvGrpSpPr/>
          <p:nvPr/>
        </p:nvGrpSpPr>
        <p:grpSpPr>
          <a:xfrm>
            <a:off x="3400350" y="3095082"/>
            <a:ext cx="2241683" cy="1298387"/>
            <a:chOff x="3036569" y="3127400"/>
            <a:chExt cx="2386800" cy="1382439"/>
          </a:xfrm>
        </p:grpSpPr>
        <p:pic>
          <p:nvPicPr>
            <p:cNvPr id="31" name="Google Shape;144;p2" descr="Lightbulb icon">
              <a:extLst>
                <a:ext uri="{FF2B5EF4-FFF2-40B4-BE49-F238E27FC236}">
                  <a16:creationId xmlns:a16="http://schemas.microsoft.com/office/drawing/2014/main" id="{D83B0A44-3223-CE46-92F9-0419E0B4E63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19982" y="3127400"/>
              <a:ext cx="819973" cy="8199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Google Shape;145;p2">
              <a:extLst>
                <a:ext uri="{FF2B5EF4-FFF2-40B4-BE49-F238E27FC236}">
                  <a16:creationId xmlns:a16="http://schemas.microsoft.com/office/drawing/2014/main" id="{C843D3EA-9483-A84B-B5CE-16C07807DC5D}"/>
                </a:ext>
              </a:extLst>
            </p:cNvPr>
            <p:cNvSpPr txBox="1"/>
            <p:nvPr/>
          </p:nvSpPr>
          <p:spPr>
            <a:xfrm>
              <a:off x="3036569" y="4034639"/>
              <a:ext cx="2386800" cy="4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INNOVATION</a:t>
              </a:r>
              <a:endParaRPr sz="17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33" name="Google Shape;146;p2">
            <a:extLst>
              <a:ext uri="{FF2B5EF4-FFF2-40B4-BE49-F238E27FC236}">
                <a16:creationId xmlns:a16="http://schemas.microsoft.com/office/drawing/2014/main" id="{3E031845-9DB8-E54F-A455-1C784FFAAA9D}"/>
              </a:ext>
            </a:extLst>
          </p:cNvPr>
          <p:cNvGrpSpPr/>
          <p:nvPr/>
        </p:nvGrpSpPr>
        <p:grpSpPr>
          <a:xfrm>
            <a:off x="586162" y="3126108"/>
            <a:ext cx="2373828" cy="1236335"/>
            <a:chOff x="605858" y="3127400"/>
            <a:chExt cx="2527500" cy="1316370"/>
          </a:xfrm>
        </p:grpSpPr>
        <p:pic>
          <p:nvPicPr>
            <p:cNvPr id="34" name="Google Shape;147;p2" descr="Person centered in the middle of a network icon to represent human-centeredness">
              <a:extLst>
                <a:ext uri="{FF2B5EF4-FFF2-40B4-BE49-F238E27FC236}">
                  <a16:creationId xmlns:a16="http://schemas.microsoft.com/office/drawing/2014/main" id="{E6364F02-A54E-6E49-9F10-F9639DF03F7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59621" y="3127400"/>
              <a:ext cx="819973" cy="8199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148;p2">
              <a:extLst>
                <a:ext uri="{FF2B5EF4-FFF2-40B4-BE49-F238E27FC236}">
                  <a16:creationId xmlns:a16="http://schemas.microsoft.com/office/drawing/2014/main" id="{7F6A21A0-93AC-D84A-8041-A760DFFFCCD6}"/>
                </a:ext>
              </a:extLst>
            </p:cNvPr>
            <p:cNvSpPr txBox="1"/>
            <p:nvPr/>
          </p:nvSpPr>
          <p:spPr>
            <a:xfrm>
              <a:off x="605858" y="3968570"/>
              <a:ext cx="2527500" cy="4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HUMAN-CENTERED</a:t>
              </a:r>
              <a:endParaRPr sz="17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36" name="Google Shape;149;p2">
            <a:extLst>
              <a:ext uri="{FF2B5EF4-FFF2-40B4-BE49-F238E27FC236}">
                <a16:creationId xmlns:a16="http://schemas.microsoft.com/office/drawing/2014/main" id="{804FF184-9D95-E646-B54E-596AEF4EC390}"/>
              </a:ext>
            </a:extLst>
          </p:cNvPr>
          <p:cNvGrpSpPr/>
          <p:nvPr/>
        </p:nvGrpSpPr>
        <p:grpSpPr>
          <a:xfrm>
            <a:off x="619197" y="1394232"/>
            <a:ext cx="2241683" cy="1298387"/>
            <a:chOff x="746488" y="1284075"/>
            <a:chExt cx="2386800" cy="1382439"/>
          </a:xfrm>
        </p:grpSpPr>
        <p:pic>
          <p:nvPicPr>
            <p:cNvPr id="37" name="Google Shape;150;p2" descr="Holding hands icon">
              <a:extLst>
                <a:ext uri="{FF2B5EF4-FFF2-40B4-BE49-F238E27FC236}">
                  <a16:creationId xmlns:a16="http://schemas.microsoft.com/office/drawing/2014/main" id="{E763F3E5-387E-3547-8DF4-8FC00053352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29901" y="1284075"/>
              <a:ext cx="819973" cy="8199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151;p2">
              <a:extLst>
                <a:ext uri="{FF2B5EF4-FFF2-40B4-BE49-F238E27FC236}">
                  <a16:creationId xmlns:a16="http://schemas.microsoft.com/office/drawing/2014/main" id="{76D33A05-13F7-A543-9336-195C09EC1398}"/>
                </a:ext>
              </a:extLst>
            </p:cNvPr>
            <p:cNvSpPr txBox="1"/>
            <p:nvPr/>
          </p:nvSpPr>
          <p:spPr>
            <a:xfrm>
              <a:off x="746488" y="2191314"/>
              <a:ext cx="2386800" cy="4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 dirty="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INCLUSIVITY</a:t>
              </a:r>
              <a:endParaRPr sz="1700" b="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39" name="Google Shape;152;p2">
            <a:extLst>
              <a:ext uri="{FF2B5EF4-FFF2-40B4-BE49-F238E27FC236}">
                <a16:creationId xmlns:a16="http://schemas.microsoft.com/office/drawing/2014/main" id="{E217D03D-E92D-0A45-9F27-B9339C85E909}"/>
              </a:ext>
            </a:extLst>
          </p:cNvPr>
          <p:cNvGrpSpPr/>
          <p:nvPr/>
        </p:nvGrpSpPr>
        <p:grpSpPr>
          <a:xfrm>
            <a:off x="3334276" y="1394232"/>
            <a:ext cx="2241683" cy="1298387"/>
            <a:chOff x="3036569" y="1284075"/>
            <a:chExt cx="2386800" cy="1382439"/>
          </a:xfrm>
        </p:grpSpPr>
        <p:pic>
          <p:nvPicPr>
            <p:cNvPr id="40" name="Google Shape;153;p2" descr="Rocketship icon">
              <a:extLst>
                <a:ext uri="{FF2B5EF4-FFF2-40B4-BE49-F238E27FC236}">
                  <a16:creationId xmlns:a16="http://schemas.microsoft.com/office/drawing/2014/main" id="{1C553BF3-D7BD-1F4D-8143-4F1CC467162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819982" y="1284075"/>
              <a:ext cx="819973" cy="8199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154;p2">
              <a:extLst>
                <a:ext uri="{FF2B5EF4-FFF2-40B4-BE49-F238E27FC236}">
                  <a16:creationId xmlns:a16="http://schemas.microsoft.com/office/drawing/2014/main" id="{30F36C66-F442-064C-A658-17C8E9BB2F55}"/>
                </a:ext>
              </a:extLst>
            </p:cNvPr>
            <p:cNvSpPr txBox="1"/>
            <p:nvPr/>
          </p:nvSpPr>
          <p:spPr>
            <a:xfrm>
              <a:off x="3036569" y="2191314"/>
              <a:ext cx="2386800" cy="4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EMPOWERMENT</a:t>
              </a:r>
              <a:endParaRPr sz="17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42" name="Google Shape;209;p5">
            <a:extLst>
              <a:ext uri="{FF2B5EF4-FFF2-40B4-BE49-F238E27FC236}">
                <a16:creationId xmlns:a16="http://schemas.microsoft.com/office/drawing/2014/main" id="{F0F91F90-6398-4A49-9FA4-612CFC44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4750" y="1004688"/>
            <a:ext cx="754500" cy="9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body" idx="2"/>
          </p:nvPr>
        </p:nvSpPr>
        <p:spPr>
          <a:xfrm>
            <a:off x="724350" y="1902225"/>
            <a:ext cx="7695300" cy="255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2-3 envelopes of various sizes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Pen or pencil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Ruler or straight edge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/>
              <a:t>Scissors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451050" y="362650"/>
            <a:ext cx="82419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 NEEDED</a:t>
            </a:r>
            <a:endParaRPr/>
          </a:p>
        </p:txBody>
      </p:sp>
      <p:sp>
        <p:nvSpPr>
          <p:cNvPr id="153" name="Google Shape;153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4750" y="1086738"/>
            <a:ext cx="754500" cy="9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6" descr="AIM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6025" y="4700248"/>
            <a:ext cx="677400" cy="33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 descr="Ruler, envelopes, pen, pencil, scissor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1810">
            <a:off x="5407242" y="1192214"/>
            <a:ext cx="2671395" cy="3573501"/>
          </a:xfrm>
          <a:prstGeom prst="rect">
            <a:avLst/>
          </a:prstGeom>
          <a:noFill/>
          <a:ln>
            <a:noFill/>
          </a:ln>
          <a:effectLst>
            <a:outerShdw blurRad="57150" dist="200025" dir="91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86" r="1301" b="24448"/>
          <a:stretch/>
        </p:blipFill>
        <p:spPr>
          <a:xfrm>
            <a:off x="-58575" y="3556900"/>
            <a:ext cx="9261148" cy="16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PAPER ENGINEERING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2" name="Google Shape;162;p27" descr="AIMS logo"/>
          <p:cNvPicPr preferRelativeResize="0"/>
          <p:nvPr/>
        </p:nvPicPr>
        <p:blipFill rotWithShape="1">
          <a:blip r:embed="rId4">
            <a:alphaModFix/>
          </a:blip>
          <a:srcRect t="1257" b="1257"/>
          <a:stretch/>
        </p:blipFill>
        <p:spPr>
          <a:xfrm>
            <a:off x="8356025" y="4700248"/>
            <a:ext cx="677400" cy="33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 descr="Fairytale castle pop-up book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3973">
            <a:off x="280090" y="768299"/>
            <a:ext cx="3120369" cy="1987701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0" dir="744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4" name="Google Shape;164;p27" descr="Star Wars pop-up book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2312" y="338125"/>
            <a:ext cx="2619375" cy="1743075"/>
          </a:xfrm>
          <a:prstGeom prst="rect">
            <a:avLst/>
          </a:prstGeom>
          <a:noFill/>
          <a:ln>
            <a:noFill/>
          </a:ln>
          <a:effectLst>
            <a:outerShdw blurRad="57150" dist="247650" dir="684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5" name="Google Shape;165;p27" descr="Unassembled box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702562">
            <a:off x="6176875" y="690587"/>
            <a:ext cx="2143125" cy="21431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19075" dir="702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6" name="Google Shape;166;p27" descr="French fries in box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62275" y="2398638"/>
            <a:ext cx="3019425" cy="15144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47650" dir="69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86" r="1301" b="24448"/>
          <a:stretch/>
        </p:blipFill>
        <p:spPr>
          <a:xfrm>
            <a:off x="-58575" y="3556900"/>
            <a:ext cx="9261148" cy="16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348000" y="41942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IRREGULAR  TETRAHEDRON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73" name="Google Shape;173;p28" descr="AIMS logo"/>
          <p:cNvPicPr preferRelativeResize="0"/>
          <p:nvPr/>
        </p:nvPicPr>
        <p:blipFill rotWithShape="1">
          <a:blip r:embed="rId4">
            <a:alphaModFix/>
          </a:blip>
          <a:srcRect t="1257" b="1257"/>
          <a:stretch/>
        </p:blipFill>
        <p:spPr>
          <a:xfrm>
            <a:off x="8356025" y="4700248"/>
            <a:ext cx="677400" cy="33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 descr="Three-dimensional pyramid made from envelope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23856">
            <a:off x="1238229" y="521934"/>
            <a:ext cx="2713394" cy="3305800"/>
          </a:xfrm>
          <a:prstGeom prst="rect">
            <a:avLst/>
          </a:prstGeom>
          <a:noFill/>
          <a:ln>
            <a:noFill/>
          </a:ln>
          <a:effectLst>
            <a:outerShdw blurRad="57150" dist="276225" dir="78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5" name="Google Shape;175;p28" descr="Transforming Envelopes one page activity guid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54035">
            <a:off x="4858277" y="437150"/>
            <a:ext cx="3237447" cy="416720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0" dir="846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 l="2986" r="1301" b="24448"/>
          <a:stretch/>
        </p:blipFill>
        <p:spPr>
          <a:xfrm>
            <a:off x="-58575" y="3556900"/>
            <a:ext cx="9261148" cy="16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348000" y="41942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PULL UP POLYHEDRA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2" name="Google Shape;182;p29" descr="AIMS logo"/>
          <p:cNvPicPr preferRelativeResize="0"/>
          <p:nvPr/>
        </p:nvPicPr>
        <p:blipFill rotWithShape="1">
          <a:blip r:embed="rId4">
            <a:alphaModFix/>
          </a:blip>
          <a:srcRect t="1257" b="1257"/>
          <a:stretch/>
        </p:blipFill>
        <p:spPr>
          <a:xfrm>
            <a:off x="8356025" y="4700248"/>
            <a:ext cx="677400" cy="33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 title="Pull-up polyhedra activity p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26847">
            <a:off x="3966247" y="497540"/>
            <a:ext cx="3181880" cy="409562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76225" dir="774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828600" y="1300525"/>
            <a:ext cx="7486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JOIN US!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1232850" y="2184425"/>
            <a:ext cx="6678300" cy="11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series of free Hands ONline webinars</a:t>
            </a:r>
            <a:br>
              <a:rPr lang="en"/>
            </a:br>
            <a:r>
              <a:rPr lang="en"/>
              <a:t>starting in August: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aimscenter.org/online-learning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0" name="Google Shape;190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7925" y="-139650"/>
            <a:ext cx="777300" cy="779700"/>
          </a:xfrm>
          <a:prstGeom prst="ellipse">
            <a:avLst/>
          </a:prstGeom>
          <a:solidFill>
            <a:srgbClr val="26B9E9">
              <a:alpha val="56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5250" y="-861125"/>
            <a:ext cx="2905923" cy="290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 descr="AIM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6025" y="4700248"/>
            <a:ext cx="677400" cy="335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576" t="-7411"/>
          <a:stretch/>
        </p:blipFill>
        <p:spPr>
          <a:xfrm flipH="1">
            <a:off x="-24769" y="3653875"/>
            <a:ext cx="9193519" cy="151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576" t="-7411"/>
          <a:stretch/>
        </p:blipFill>
        <p:spPr>
          <a:xfrm rot="129464" flipH="1">
            <a:off x="-106710" y="2849805"/>
            <a:ext cx="9357391" cy="183864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 txBox="1">
            <a:spLocks noGrp="1"/>
          </p:cNvSpPr>
          <p:nvPr>
            <p:ph type="body" idx="4294967295"/>
          </p:nvPr>
        </p:nvSpPr>
        <p:spPr>
          <a:xfrm>
            <a:off x="1266475" y="1595800"/>
            <a:ext cx="29499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Aileen Rizo</a:t>
            </a:r>
            <a:endParaRPr sz="1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Associate Director</a:t>
            </a:r>
            <a:endParaRPr sz="17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aileen@AIMScenter.org</a:t>
            </a:r>
            <a:endParaRPr sz="17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1161725" y="3653875"/>
            <a:ext cx="63921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RESOURCES</a:t>
            </a:r>
            <a:endParaRPr sz="1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AIMS</a:t>
            </a:r>
            <a:r>
              <a:rPr lang="en" sz="3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CENTER.ORG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201" name="Google Shape;201;p31" descr="AIM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7954" y="3653875"/>
            <a:ext cx="1789097" cy="88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/>
        </p:nvSpPr>
        <p:spPr>
          <a:xfrm>
            <a:off x="480300" y="417500"/>
            <a:ext cx="81834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THANK YOU!</a:t>
            </a:r>
            <a:endParaRPr sz="38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3" name="Google Shape;20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4750" y="1182738"/>
            <a:ext cx="754500" cy="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4294967295"/>
          </p:nvPr>
        </p:nvSpPr>
        <p:spPr>
          <a:xfrm>
            <a:off x="4927625" y="1595800"/>
            <a:ext cx="29499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Elin Anderson</a:t>
            </a:r>
            <a:endParaRPr sz="1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PK-12  Coordinator</a:t>
            </a:r>
            <a:endParaRPr sz="17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elin@AIMScenter.org</a:t>
            </a:r>
            <a:endParaRPr sz="17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IMS Brand">
  <a:themeElements>
    <a:clrScheme name="Simple Light">
      <a:dk1>
        <a:srgbClr val="2D418F"/>
      </a:dk1>
      <a:lt1>
        <a:srgbClr val="FFFFFF"/>
      </a:lt1>
      <a:dk2>
        <a:srgbClr val="26B9E9"/>
      </a:dk2>
      <a:lt2>
        <a:srgbClr val="2D418F"/>
      </a:lt2>
      <a:accent1>
        <a:srgbClr val="F6871F"/>
      </a:accent1>
      <a:accent2>
        <a:srgbClr val="B44A9C"/>
      </a:accent2>
      <a:accent3>
        <a:srgbClr val="EB3429"/>
      </a:accent3>
      <a:accent4>
        <a:srgbClr val="919396"/>
      </a:accent4>
      <a:accent5>
        <a:srgbClr val="EDF9FF"/>
      </a:accent5>
      <a:accent6>
        <a:srgbClr val="2D418F"/>
      </a:accent6>
      <a:hlink>
        <a:srgbClr val="B44A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214D612FCE3B48B3438FB0856801E4" ma:contentTypeVersion="14" ma:contentTypeDescription="Create a new document." ma:contentTypeScope="" ma:versionID="2222da39910a3f9a89481ddcf1304eba">
  <xsd:schema xmlns:xsd="http://www.w3.org/2001/XMLSchema" xmlns:xs="http://www.w3.org/2001/XMLSchema" xmlns:p="http://schemas.microsoft.com/office/2006/metadata/properties" xmlns:ns2="4ae3f3b2-0ada-4e88-ba50-315a31c5ba07" xmlns:ns3="705b290b-649d-4e63-b40a-d874e9293c12" targetNamespace="http://schemas.microsoft.com/office/2006/metadata/properties" ma:root="true" ma:fieldsID="b92990ec12282a51597e5fc1c5b0b7f7" ns2:_="" ns3:_="">
    <xsd:import namespace="4ae3f3b2-0ada-4e88-ba50-315a31c5ba07"/>
    <xsd:import namespace="705b290b-649d-4e63-b40a-d874e9293c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3f3b2-0ada-4e88-ba50-315a31c5b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b290b-649d-4e63-b40a-d874e9293c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E787A0-7E11-40EB-8B77-0C365BE17397}"/>
</file>

<file path=customXml/itemProps2.xml><?xml version="1.0" encoding="utf-8"?>
<ds:datastoreItem xmlns:ds="http://schemas.openxmlformats.org/officeDocument/2006/customXml" ds:itemID="{6199A72A-883B-445A-9833-44B4F8F9B76A}"/>
</file>

<file path=customXml/itemProps3.xml><?xml version="1.0" encoding="utf-8"?>
<ds:datastoreItem xmlns:ds="http://schemas.openxmlformats.org/officeDocument/2006/customXml" ds:itemID="{A62E1167-3742-428B-AE32-3E444774868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Macintosh PowerPoint</Application>
  <PresentationFormat>On-screen Show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Montserrat Light</vt:lpstr>
      <vt:lpstr>Montserrat</vt:lpstr>
      <vt:lpstr>Muli</vt:lpstr>
      <vt:lpstr>Montserrat ExtraBold</vt:lpstr>
      <vt:lpstr>Arial</vt:lpstr>
      <vt:lpstr>Simple Light</vt:lpstr>
      <vt:lpstr>AIMS Brand</vt:lpstr>
      <vt:lpstr>Paper Engineering Magic!</vt:lpstr>
      <vt:lpstr>PowerPoint Presentation</vt:lpstr>
      <vt:lpstr>MATERIALS NEEDED</vt:lpstr>
      <vt:lpstr>PowerPoint Presentation</vt:lpstr>
      <vt:lpstr>PowerPoint Presentation</vt:lpstr>
      <vt:lpstr>PowerPoint Presentation</vt:lpstr>
      <vt:lpstr>JOIN US!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Engineering Magic!</dc:title>
  <cp:lastModifiedBy>Kylene Hashimoto</cp:lastModifiedBy>
  <cp:revision>1</cp:revision>
  <dcterms:modified xsi:type="dcterms:W3CDTF">2021-05-29T02:18:43Z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0x01010060214D612FCE3B48B3438FB0856801E4</vt:lpwstr>
  </property>
</Properties>
</file>