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4.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charts/chart4.xml" ContentType="application/vnd.openxmlformats-officedocument.drawingml.chart+xml"/>
  <Override PartName="/ppt/notesMasters/notesMaster1.xml" ContentType="application/vnd.openxmlformats-officedocument.presentationml.notesMaster+xml"/>
  <Override PartName="/ppt/charts/chart6.xml" ContentType="application/vnd.openxmlformats-officedocument.drawingml.chart+xml"/>
  <Override PartName="/ppt/charts/chart5.xml" ContentType="application/vnd.openxmlformats-officedocument.drawingml.chart+xml"/>
  <Override PartName="/ppt/charts/chart3.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1073" r:id="rId2"/>
    <p:sldId id="1075" r:id="rId3"/>
    <p:sldId id="270" r:id="rId4"/>
    <p:sldId id="1074" r:id="rId5"/>
    <p:sldId id="1036" r:id="rId6"/>
    <p:sldId id="1078" r:id="rId7"/>
    <p:sldId id="1013" r:id="rId8"/>
    <p:sldId id="1006" r:id="rId9"/>
    <p:sldId id="1077" r:id="rId10"/>
    <p:sldId id="276" r:id="rId11"/>
    <p:sldId id="274" r:id="rId12"/>
    <p:sldId id="1041" r:id="rId13"/>
    <p:sldId id="575" r:id="rId14"/>
    <p:sldId id="293" r:id="rId15"/>
    <p:sldId id="1044" r:id="rId16"/>
    <p:sldId id="266" r:id="rId17"/>
    <p:sldId id="10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23"/>
    <p:restoredTop sz="72025"/>
  </p:normalViewPr>
  <p:slideViewPr>
    <p:cSldViewPr snapToGrid="0" snapToObjects="1">
      <p:cViewPr varScale="1">
        <p:scale>
          <a:sx n="97" d="100"/>
          <a:sy n="97" d="100"/>
        </p:scale>
        <p:origin x="2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nickjohnson:Dropbox:Franke%20Webb:writing:Teaching%20Children%20Mathematics%202019:figure3aMINJ.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nickjohnson:Dropbox:Franke%20Webb:writing:Teaching%20Children%20Mathematics%202019:figure3aMINJ.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nickjohnson:Dropbox:Franke%20Webb:writing:Teaching%20Children%20Mathematics%202019:figure3aMINJ.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nickjohnson:Dropbox:Franke%20Webb:writing:Teaching%20Children%20Mathematics%202019:figure3aMINJ.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nickjohnson:Dropbox:Franke%20Webb:writing:Teaching%20Children%20Mathematics%202019:figure3aMINJ.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nickjohnson:Dropbox:Franke%20Webb:writing:Teaching%20Children%20Mathematics%202019:figure3aMIN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a:pPr>
            <a:r>
              <a:rPr lang="en-US" sz="1600"/>
              <a:t>Katherine</a:t>
            </a:r>
          </a:p>
        </c:rich>
      </c:tx>
      <c:overlay val="0"/>
      <c:spPr>
        <a:noFill/>
        <a:ln>
          <a:noFill/>
        </a:ln>
        <a:effectLst/>
      </c:spPr>
    </c:title>
    <c:autoTitleDeleted val="0"/>
    <c:plotArea>
      <c:layout>
        <c:manualLayout>
          <c:layoutTarget val="inner"/>
          <c:xMode val="edge"/>
          <c:yMode val="edge"/>
          <c:x val="3.7107449929291318E-2"/>
          <c:y val="0.21510754715732783"/>
          <c:w val="0.90929290017284348"/>
          <c:h val="0.49128529494143514"/>
        </c:manualLayout>
      </c:layout>
      <c:barChart>
        <c:barDir val="col"/>
        <c:grouping val="stacked"/>
        <c:varyColors val="0"/>
        <c:ser>
          <c:idx val="0"/>
          <c:order val="0"/>
          <c:tx>
            <c:strRef>
              <c:f>data!$A$7</c:f>
              <c:strCache>
                <c:ptCount val="1"/>
                <c:pt idx="0">
                  <c:v>Explanation</c:v>
                </c:pt>
              </c:strCache>
            </c:strRef>
          </c:tx>
          <c:spPr>
            <a:solidFill>
              <a:srgbClr val="00B0F0"/>
            </a:solidFill>
            <a:ln>
              <a:noFill/>
            </a:ln>
            <a:effectLst/>
          </c:spPr>
          <c:invertIfNegative val="0"/>
          <c:cat>
            <c:multiLvlStrRef>
              <c:f>data!$B$5:$H$6</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data!$B$7:$H$7</c:f>
              <c:numCache>
                <c:formatCode>0.00</c:formatCode>
                <c:ptCount val="7"/>
                <c:pt idx="0">
                  <c:v>0</c:v>
                </c:pt>
                <c:pt idx="1">
                  <c:v>1</c:v>
                </c:pt>
                <c:pt idx="2">
                  <c:v>0</c:v>
                </c:pt>
                <c:pt idx="3">
                  <c:v>0.75</c:v>
                </c:pt>
                <c:pt idx="4">
                  <c:v>0</c:v>
                </c:pt>
                <c:pt idx="5">
                  <c:v>0.17</c:v>
                </c:pt>
                <c:pt idx="6">
                  <c:v>0</c:v>
                </c:pt>
              </c:numCache>
            </c:numRef>
          </c:val>
          <c:extLst>
            <c:ext xmlns:c16="http://schemas.microsoft.com/office/drawing/2014/chart" uri="{C3380CC4-5D6E-409C-BE32-E72D297353CC}">
              <c16:uniqueId val="{00000000-5D43-B24F-96C2-F6324F0E436E}"/>
            </c:ext>
          </c:extLst>
        </c:ser>
        <c:ser>
          <c:idx val="1"/>
          <c:order val="1"/>
          <c:tx>
            <c:strRef>
              <c:f>data!$A$8</c:f>
              <c:strCache>
                <c:ptCount val="1"/>
                <c:pt idx="0">
                  <c:v>Engagement with Others' Ideas</c:v>
                </c:pt>
              </c:strCache>
            </c:strRef>
          </c:tx>
          <c:spPr>
            <a:solidFill>
              <a:srgbClr val="92D050"/>
            </a:solidFill>
            <a:ln>
              <a:noFill/>
            </a:ln>
            <a:effectLst/>
          </c:spPr>
          <c:invertIfNegative val="0"/>
          <c:cat>
            <c:multiLvlStrRef>
              <c:f>data!$B$5:$H$6</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data!$B$8:$H$8</c:f>
              <c:numCache>
                <c:formatCode>0.00</c:formatCode>
                <c:ptCount val="7"/>
                <c:pt idx="0">
                  <c:v>0</c:v>
                </c:pt>
                <c:pt idx="1">
                  <c:v>0</c:v>
                </c:pt>
                <c:pt idx="2">
                  <c:v>0</c:v>
                </c:pt>
                <c:pt idx="3">
                  <c:v>0.5</c:v>
                </c:pt>
                <c:pt idx="4">
                  <c:v>0</c:v>
                </c:pt>
                <c:pt idx="5">
                  <c:v>0</c:v>
                </c:pt>
                <c:pt idx="6">
                  <c:v>1</c:v>
                </c:pt>
              </c:numCache>
            </c:numRef>
          </c:val>
          <c:extLst>
            <c:ext xmlns:c16="http://schemas.microsoft.com/office/drawing/2014/chart" uri="{C3380CC4-5D6E-409C-BE32-E72D297353CC}">
              <c16:uniqueId val="{00000001-5D43-B24F-96C2-F6324F0E436E}"/>
            </c:ext>
          </c:extLst>
        </c:ser>
        <c:dLbls>
          <c:showLegendKey val="0"/>
          <c:showVal val="0"/>
          <c:showCatName val="0"/>
          <c:showSerName val="0"/>
          <c:showPercent val="0"/>
          <c:showBubbleSize val="0"/>
        </c:dLbls>
        <c:gapWidth val="55"/>
        <c:overlap val="100"/>
        <c:axId val="-2112390840"/>
        <c:axId val="-2112280392"/>
      </c:barChart>
      <c:catAx>
        <c:axId val="-2112390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2112280392"/>
        <c:crosses val="autoZero"/>
        <c:auto val="1"/>
        <c:lblAlgn val="ctr"/>
        <c:lblOffset val="100"/>
        <c:noMultiLvlLbl val="0"/>
      </c:catAx>
      <c:valAx>
        <c:axId val="-2112280392"/>
        <c:scaling>
          <c:orientation val="minMax"/>
          <c:max val="1"/>
        </c:scaling>
        <c:delete val="1"/>
        <c:axPos val="l"/>
        <c:numFmt formatCode="0.00" sourceLinked="1"/>
        <c:majorTickMark val="none"/>
        <c:minorTickMark val="none"/>
        <c:tickLblPos val="nextTo"/>
        <c:crossAx val="-2112390840"/>
        <c:crosses val="autoZero"/>
        <c:crossBetween val="between"/>
        <c:majorUnit val="1"/>
        <c:minorUnit val="0.1"/>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200">
          <a:latin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a:pPr>
            <a:r>
              <a:rPr lang="en-US" sz="1600"/>
              <a:t>Gerardo</a:t>
            </a:r>
          </a:p>
        </c:rich>
      </c:tx>
      <c:overlay val="0"/>
      <c:spPr>
        <a:noFill/>
        <a:ln>
          <a:noFill/>
        </a:ln>
        <a:effectLst/>
      </c:spPr>
    </c:title>
    <c:autoTitleDeleted val="0"/>
    <c:plotArea>
      <c:layout/>
      <c:barChart>
        <c:barDir val="col"/>
        <c:grouping val="stacked"/>
        <c:varyColors val="0"/>
        <c:ser>
          <c:idx val="0"/>
          <c:order val="0"/>
          <c:tx>
            <c:strRef>
              <c:f>data!$A$13</c:f>
              <c:strCache>
                <c:ptCount val="1"/>
                <c:pt idx="0">
                  <c:v>Explanation</c:v>
                </c:pt>
              </c:strCache>
            </c:strRef>
          </c:tx>
          <c:spPr>
            <a:solidFill>
              <a:srgbClr val="00B0F0"/>
            </a:solidFill>
            <a:ln>
              <a:noFill/>
            </a:ln>
            <a:effectLst/>
          </c:spPr>
          <c:invertIfNegative val="0"/>
          <c:cat>
            <c:multiLvlStrRef>
              <c:f>data!$B$11:$H$12</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data!$B$13:$H$13</c:f>
              <c:numCache>
                <c:formatCode>0.00</c:formatCode>
                <c:ptCount val="7"/>
                <c:pt idx="0">
                  <c:v>1</c:v>
                </c:pt>
                <c:pt idx="1">
                  <c:v>1</c:v>
                </c:pt>
                <c:pt idx="2">
                  <c:v>0</c:v>
                </c:pt>
                <c:pt idx="3">
                  <c:v>1</c:v>
                </c:pt>
                <c:pt idx="4">
                  <c:v>0</c:v>
                </c:pt>
                <c:pt idx="5">
                  <c:v>0.33</c:v>
                </c:pt>
                <c:pt idx="6">
                  <c:v>0.2</c:v>
                </c:pt>
              </c:numCache>
            </c:numRef>
          </c:val>
          <c:extLst>
            <c:ext xmlns:c16="http://schemas.microsoft.com/office/drawing/2014/chart" uri="{C3380CC4-5D6E-409C-BE32-E72D297353CC}">
              <c16:uniqueId val="{00000000-CC2D-2C47-90BE-033251A1E2D0}"/>
            </c:ext>
          </c:extLst>
        </c:ser>
        <c:ser>
          <c:idx val="1"/>
          <c:order val="1"/>
          <c:tx>
            <c:strRef>
              <c:f>data!$A$14</c:f>
              <c:strCache>
                <c:ptCount val="1"/>
                <c:pt idx="0">
                  <c:v>Engagement with Others' Ideas</c:v>
                </c:pt>
              </c:strCache>
            </c:strRef>
          </c:tx>
          <c:spPr>
            <a:solidFill>
              <a:srgbClr val="92D050"/>
            </a:solidFill>
            <a:ln>
              <a:noFill/>
            </a:ln>
            <a:effectLst/>
          </c:spPr>
          <c:invertIfNegative val="0"/>
          <c:cat>
            <c:multiLvlStrRef>
              <c:f>data!$B$11:$H$12</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data!$B$14:$H$14</c:f>
              <c:numCache>
                <c:formatCode>0.00</c:formatCode>
                <c:ptCount val="7"/>
                <c:pt idx="0">
                  <c:v>0</c:v>
                </c:pt>
                <c:pt idx="1">
                  <c:v>0.67</c:v>
                </c:pt>
                <c:pt idx="2">
                  <c:v>0</c:v>
                </c:pt>
                <c:pt idx="3">
                  <c:v>0.25</c:v>
                </c:pt>
                <c:pt idx="4">
                  <c:v>0</c:v>
                </c:pt>
                <c:pt idx="5">
                  <c:v>0.33</c:v>
                </c:pt>
                <c:pt idx="6">
                  <c:v>1</c:v>
                </c:pt>
              </c:numCache>
            </c:numRef>
          </c:val>
          <c:extLst>
            <c:ext xmlns:c16="http://schemas.microsoft.com/office/drawing/2014/chart" uri="{C3380CC4-5D6E-409C-BE32-E72D297353CC}">
              <c16:uniqueId val="{00000001-CC2D-2C47-90BE-033251A1E2D0}"/>
            </c:ext>
          </c:extLst>
        </c:ser>
        <c:dLbls>
          <c:showLegendKey val="0"/>
          <c:showVal val="0"/>
          <c:showCatName val="0"/>
          <c:showSerName val="0"/>
          <c:showPercent val="0"/>
          <c:showBubbleSize val="0"/>
        </c:dLbls>
        <c:gapWidth val="55"/>
        <c:overlap val="100"/>
        <c:axId val="-2108840600"/>
        <c:axId val="-2137883432"/>
      </c:barChart>
      <c:catAx>
        <c:axId val="-210884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2137883432"/>
        <c:crosses val="autoZero"/>
        <c:auto val="1"/>
        <c:lblAlgn val="ctr"/>
        <c:lblOffset val="100"/>
        <c:noMultiLvlLbl val="0"/>
      </c:catAx>
      <c:valAx>
        <c:axId val="-2137883432"/>
        <c:scaling>
          <c:orientation val="minMax"/>
          <c:max val="1"/>
        </c:scaling>
        <c:delete val="1"/>
        <c:axPos val="l"/>
        <c:numFmt formatCode="0.00" sourceLinked="1"/>
        <c:majorTickMark val="none"/>
        <c:minorTickMark val="none"/>
        <c:tickLblPos val="nextTo"/>
        <c:crossAx val="-2108840600"/>
        <c:crosses val="autoZero"/>
        <c:crossBetween val="between"/>
        <c:majorUnit val="1"/>
      </c:valAx>
      <c:spPr>
        <a:noFill/>
        <a:ln w="25400">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2000">
          <a:latin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a:pPr>
            <a:r>
              <a:rPr lang="en-US" sz="1600"/>
              <a:t>Jessica</a:t>
            </a:r>
          </a:p>
        </c:rich>
      </c:tx>
      <c:overlay val="0"/>
      <c:spPr>
        <a:noFill/>
        <a:ln>
          <a:noFill/>
        </a:ln>
        <a:effectLst/>
      </c:spPr>
    </c:title>
    <c:autoTitleDeleted val="0"/>
    <c:plotArea>
      <c:layout/>
      <c:barChart>
        <c:barDir val="col"/>
        <c:grouping val="stacked"/>
        <c:varyColors val="0"/>
        <c:ser>
          <c:idx val="0"/>
          <c:order val="0"/>
          <c:tx>
            <c:strRef>
              <c:f>data!$A$19</c:f>
              <c:strCache>
                <c:ptCount val="1"/>
                <c:pt idx="0">
                  <c:v>Explanation</c:v>
                </c:pt>
              </c:strCache>
            </c:strRef>
          </c:tx>
          <c:spPr>
            <a:solidFill>
              <a:srgbClr val="00B0F0"/>
            </a:solidFill>
            <a:ln>
              <a:noFill/>
            </a:ln>
            <a:effectLst/>
          </c:spPr>
          <c:invertIfNegative val="0"/>
          <c:cat>
            <c:multiLvlStrRef>
              <c:f>data!$B$17:$H$18</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data!$B$19:$H$19</c:f>
              <c:numCache>
                <c:formatCode>0.00</c:formatCode>
                <c:ptCount val="7"/>
                <c:pt idx="0">
                  <c:v>0.5</c:v>
                </c:pt>
                <c:pt idx="1">
                  <c:v>1</c:v>
                </c:pt>
                <c:pt idx="2">
                  <c:v>0</c:v>
                </c:pt>
                <c:pt idx="3">
                  <c:v>0.33</c:v>
                </c:pt>
                <c:pt idx="4">
                  <c:v>0</c:v>
                </c:pt>
                <c:pt idx="5">
                  <c:v>0</c:v>
                </c:pt>
                <c:pt idx="6">
                  <c:v>0</c:v>
                </c:pt>
              </c:numCache>
            </c:numRef>
          </c:val>
          <c:extLst>
            <c:ext xmlns:c16="http://schemas.microsoft.com/office/drawing/2014/chart" uri="{C3380CC4-5D6E-409C-BE32-E72D297353CC}">
              <c16:uniqueId val="{00000000-B3EB-0841-B499-CC8279B14920}"/>
            </c:ext>
          </c:extLst>
        </c:ser>
        <c:ser>
          <c:idx val="1"/>
          <c:order val="1"/>
          <c:tx>
            <c:strRef>
              <c:f>data!$A$20</c:f>
              <c:strCache>
                <c:ptCount val="1"/>
                <c:pt idx="0">
                  <c:v>Engagement with Others' Ideas</c:v>
                </c:pt>
              </c:strCache>
            </c:strRef>
          </c:tx>
          <c:spPr>
            <a:solidFill>
              <a:srgbClr val="92D050"/>
            </a:solidFill>
            <a:ln>
              <a:noFill/>
            </a:ln>
            <a:effectLst/>
          </c:spPr>
          <c:invertIfNegative val="0"/>
          <c:cat>
            <c:multiLvlStrRef>
              <c:f>data!$B$17:$H$18</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data!$B$20:$H$20</c:f>
              <c:numCache>
                <c:formatCode>0.00</c:formatCode>
                <c:ptCount val="7"/>
                <c:pt idx="0">
                  <c:v>0</c:v>
                </c:pt>
                <c:pt idx="1">
                  <c:v>0.5</c:v>
                </c:pt>
                <c:pt idx="2">
                  <c:v>0</c:v>
                </c:pt>
                <c:pt idx="3">
                  <c:v>0.67</c:v>
                </c:pt>
                <c:pt idx="4">
                  <c:v>0</c:v>
                </c:pt>
                <c:pt idx="5">
                  <c:v>0</c:v>
                </c:pt>
                <c:pt idx="6">
                  <c:v>0</c:v>
                </c:pt>
              </c:numCache>
            </c:numRef>
          </c:val>
          <c:extLst>
            <c:ext xmlns:c16="http://schemas.microsoft.com/office/drawing/2014/chart" uri="{C3380CC4-5D6E-409C-BE32-E72D297353CC}">
              <c16:uniqueId val="{00000001-B3EB-0841-B499-CC8279B14920}"/>
            </c:ext>
          </c:extLst>
        </c:ser>
        <c:dLbls>
          <c:showLegendKey val="0"/>
          <c:showVal val="0"/>
          <c:showCatName val="0"/>
          <c:showSerName val="0"/>
          <c:showPercent val="0"/>
          <c:showBubbleSize val="0"/>
        </c:dLbls>
        <c:gapWidth val="55"/>
        <c:overlap val="100"/>
        <c:axId val="2097484200"/>
        <c:axId val="-2127985336"/>
      </c:barChart>
      <c:catAx>
        <c:axId val="209748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2127985336"/>
        <c:crosses val="autoZero"/>
        <c:auto val="1"/>
        <c:lblAlgn val="ctr"/>
        <c:lblOffset val="100"/>
        <c:noMultiLvlLbl val="0"/>
      </c:catAx>
      <c:valAx>
        <c:axId val="-2127985336"/>
        <c:scaling>
          <c:orientation val="minMax"/>
          <c:max val="1"/>
        </c:scaling>
        <c:delete val="1"/>
        <c:axPos val="l"/>
        <c:numFmt formatCode="0.00" sourceLinked="1"/>
        <c:majorTickMark val="none"/>
        <c:minorTickMark val="none"/>
        <c:tickLblPos val="nextTo"/>
        <c:crossAx val="2097484200"/>
        <c:crosses val="autoZero"/>
        <c:crossBetween val="between"/>
        <c:majorUnit val="0.5"/>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2000">
          <a:latin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a:pPr>
            <a:r>
              <a:rPr lang="en-US" sz="1600"/>
              <a:t>Noemi</a:t>
            </a:r>
          </a:p>
        </c:rich>
      </c:tx>
      <c:overlay val="0"/>
      <c:spPr>
        <a:noFill/>
        <a:ln>
          <a:noFill/>
        </a:ln>
        <a:effectLst/>
      </c:spPr>
    </c:title>
    <c:autoTitleDeleted val="0"/>
    <c:plotArea>
      <c:layout/>
      <c:barChart>
        <c:barDir val="col"/>
        <c:grouping val="stacked"/>
        <c:varyColors val="0"/>
        <c:ser>
          <c:idx val="0"/>
          <c:order val="0"/>
          <c:tx>
            <c:strRef>
              <c:f>data!$A$25</c:f>
              <c:strCache>
                <c:ptCount val="1"/>
                <c:pt idx="0">
                  <c:v>Explanation</c:v>
                </c:pt>
              </c:strCache>
            </c:strRef>
          </c:tx>
          <c:spPr>
            <a:solidFill>
              <a:srgbClr val="00B0F0"/>
            </a:solidFill>
            <a:ln>
              <a:noFill/>
            </a:ln>
            <a:effectLst/>
          </c:spPr>
          <c:invertIfNegative val="0"/>
          <c:cat>
            <c:multiLvlStrRef>
              <c:f>data!$B$23:$H$24</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data!$B$25:$H$25</c:f>
              <c:numCache>
                <c:formatCode>0.00</c:formatCode>
                <c:ptCount val="7"/>
                <c:pt idx="0">
                  <c:v>0.17</c:v>
                </c:pt>
                <c:pt idx="1">
                  <c:v>0.67</c:v>
                </c:pt>
                <c:pt idx="2">
                  <c:v>0</c:v>
                </c:pt>
                <c:pt idx="3">
                  <c:v>0.33</c:v>
                </c:pt>
                <c:pt idx="4">
                  <c:v>0</c:v>
                </c:pt>
                <c:pt idx="5">
                  <c:v>0</c:v>
                </c:pt>
                <c:pt idx="6">
                  <c:v>0.33</c:v>
                </c:pt>
              </c:numCache>
            </c:numRef>
          </c:val>
          <c:extLst>
            <c:ext xmlns:c16="http://schemas.microsoft.com/office/drawing/2014/chart" uri="{C3380CC4-5D6E-409C-BE32-E72D297353CC}">
              <c16:uniqueId val="{00000000-216F-024A-88F9-BF765EA04E55}"/>
            </c:ext>
          </c:extLst>
        </c:ser>
        <c:ser>
          <c:idx val="1"/>
          <c:order val="1"/>
          <c:tx>
            <c:strRef>
              <c:f>data!$A$26</c:f>
              <c:strCache>
                <c:ptCount val="1"/>
                <c:pt idx="0">
                  <c:v>Engagement with Others' Ideas</c:v>
                </c:pt>
              </c:strCache>
            </c:strRef>
          </c:tx>
          <c:spPr>
            <a:solidFill>
              <a:srgbClr val="92D050"/>
            </a:solidFill>
            <a:ln>
              <a:noFill/>
            </a:ln>
            <a:effectLst/>
          </c:spPr>
          <c:invertIfNegative val="0"/>
          <c:cat>
            <c:multiLvlStrRef>
              <c:f>data!$B$23:$H$24</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data!$B$26:$H$26</c:f>
              <c:numCache>
                <c:formatCode>0.00</c:formatCode>
                <c:ptCount val="7"/>
                <c:pt idx="0">
                  <c:v>0</c:v>
                </c:pt>
                <c:pt idx="1">
                  <c:v>0.33</c:v>
                </c:pt>
                <c:pt idx="2">
                  <c:v>0</c:v>
                </c:pt>
                <c:pt idx="3">
                  <c:v>0.33</c:v>
                </c:pt>
                <c:pt idx="4">
                  <c:v>0</c:v>
                </c:pt>
                <c:pt idx="5">
                  <c:v>0.17</c:v>
                </c:pt>
                <c:pt idx="6">
                  <c:v>0.67</c:v>
                </c:pt>
              </c:numCache>
            </c:numRef>
          </c:val>
          <c:extLst>
            <c:ext xmlns:c16="http://schemas.microsoft.com/office/drawing/2014/chart" uri="{C3380CC4-5D6E-409C-BE32-E72D297353CC}">
              <c16:uniqueId val="{00000001-216F-024A-88F9-BF765EA04E55}"/>
            </c:ext>
          </c:extLst>
        </c:ser>
        <c:dLbls>
          <c:showLegendKey val="0"/>
          <c:showVal val="0"/>
          <c:showCatName val="0"/>
          <c:showSerName val="0"/>
          <c:showPercent val="0"/>
          <c:showBubbleSize val="0"/>
        </c:dLbls>
        <c:gapWidth val="55"/>
        <c:overlap val="100"/>
        <c:axId val="-2106177848"/>
        <c:axId val="-2106174424"/>
      </c:barChart>
      <c:catAx>
        <c:axId val="-2106177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2106174424"/>
        <c:crosses val="autoZero"/>
        <c:auto val="1"/>
        <c:lblAlgn val="ctr"/>
        <c:lblOffset val="100"/>
        <c:noMultiLvlLbl val="0"/>
      </c:catAx>
      <c:valAx>
        <c:axId val="-2106174424"/>
        <c:scaling>
          <c:orientation val="minMax"/>
          <c:max val="1"/>
        </c:scaling>
        <c:delete val="1"/>
        <c:axPos val="l"/>
        <c:numFmt formatCode="0.00" sourceLinked="1"/>
        <c:majorTickMark val="none"/>
        <c:minorTickMark val="none"/>
        <c:tickLblPos val="nextTo"/>
        <c:crossAx val="-2106177848"/>
        <c:crosses val="autoZero"/>
        <c:crossBetween val="between"/>
        <c:majorUnit val="1"/>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2000">
          <a:latin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a:pPr>
            <a:r>
              <a:rPr lang="en-US" sz="1600"/>
              <a:t>Nico</a:t>
            </a:r>
          </a:p>
        </c:rich>
      </c:tx>
      <c:overlay val="0"/>
      <c:spPr>
        <a:noFill/>
        <a:ln>
          <a:noFill/>
        </a:ln>
        <a:effectLst/>
      </c:spPr>
    </c:title>
    <c:autoTitleDeleted val="0"/>
    <c:plotArea>
      <c:layout/>
      <c:barChart>
        <c:barDir val="col"/>
        <c:grouping val="stacked"/>
        <c:varyColors val="0"/>
        <c:ser>
          <c:idx val="0"/>
          <c:order val="0"/>
          <c:tx>
            <c:strRef>
              <c:f>data!$A$31</c:f>
              <c:strCache>
                <c:ptCount val="1"/>
                <c:pt idx="0">
                  <c:v>Explanation</c:v>
                </c:pt>
              </c:strCache>
            </c:strRef>
          </c:tx>
          <c:spPr>
            <a:solidFill>
              <a:srgbClr val="00B0F0"/>
            </a:solidFill>
            <a:ln>
              <a:noFill/>
            </a:ln>
            <a:effectLst/>
          </c:spPr>
          <c:invertIfNegative val="0"/>
          <c:cat>
            <c:multiLvlStrRef>
              <c:f>data!$B$29:$H$30</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data!$B$31:$H$31</c:f>
              <c:numCache>
                <c:formatCode>0.00</c:formatCode>
                <c:ptCount val="7"/>
                <c:pt idx="0">
                  <c:v>0.5</c:v>
                </c:pt>
                <c:pt idx="1">
                  <c:v>1</c:v>
                </c:pt>
                <c:pt idx="2">
                  <c:v>0</c:v>
                </c:pt>
                <c:pt idx="3">
                  <c:v>0.33</c:v>
                </c:pt>
                <c:pt idx="4">
                  <c:v>0</c:v>
                </c:pt>
                <c:pt idx="5">
                  <c:v>0</c:v>
                </c:pt>
                <c:pt idx="6">
                  <c:v>0</c:v>
                </c:pt>
              </c:numCache>
            </c:numRef>
          </c:val>
          <c:extLst>
            <c:ext xmlns:c16="http://schemas.microsoft.com/office/drawing/2014/chart" uri="{C3380CC4-5D6E-409C-BE32-E72D297353CC}">
              <c16:uniqueId val="{00000000-D2D1-1749-9217-01B1E10CA780}"/>
            </c:ext>
          </c:extLst>
        </c:ser>
        <c:ser>
          <c:idx val="1"/>
          <c:order val="1"/>
          <c:tx>
            <c:strRef>
              <c:f>data!$A$32</c:f>
              <c:strCache>
                <c:ptCount val="1"/>
                <c:pt idx="0">
                  <c:v>Engagement with Others' Ideas</c:v>
                </c:pt>
              </c:strCache>
            </c:strRef>
          </c:tx>
          <c:spPr>
            <a:solidFill>
              <a:srgbClr val="92D050"/>
            </a:solidFill>
            <a:ln>
              <a:noFill/>
            </a:ln>
            <a:effectLst/>
          </c:spPr>
          <c:invertIfNegative val="0"/>
          <c:cat>
            <c:multiLvlStrRef>
              <c:f>data!$B$29:$H$30</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data!$B$32:$H$32</c:f>
              <c:numCache>
                <c:formatCode>0.00</c:formatCode>
                <c:ptCount val="7"/>
                <c:pt idx="0">
                  <c:v>0</c:v>
                </c:pt>
                <c:pt idx="1">
                  <c:v>0</c:v>
                </c:pt>
                <c:pt idx="2">
                  <c:v>0</c:v>
                </c:pt>
                <c:pt idx="3">
                  <c:v>0.33</c:v>
                </c:pt>
                <c:pt idx="4">
                  <c:v>0</c:v>
                </c:pt>
                <c:pt idx="5">
                  <c:v>0</c:v>
                </c:pt>
                <c:pt idx="6">
                  <c:v>0</c:v>
                </c:pt>
              </c:numCache>
            </c:numRef>
          </c:val>
          <c:extLst>
            <c:ext xmlns:c16="http://schemas.microsoft.com/office/drawing/2014/chart" uri="{C3380CC4-5D6E-409C-BE32-E72D297353CC}">
              <c16:uniqueId val="{00000001-D2D1-1749-9217-01B1E10CA780}"/>
            </c:ext>
          </c:extLst>
        </c:ser>
        <c:dLbls>
          <c:showLegendKey val="0"/>
          <c:showVal val="0"/>
          <c:showCatName val="0"/>
          <c:showSerName val="0"/>
          <c:showPercent val="0"/>
          <c:showBubbleSize val="0"/>
        </c:dLbls>
        <c:gapWidth val="55"/>
        <c:overlap val="100"/>
        <c:axId val="-2088318232"/>
        <c:axId val="-2088314808"/>
      </c:barChart>
      <c:catAx>
        <c:axId val="-208831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2088314808"/>
        <c:crosses val="autoZero"/>
        <c:auto val="1"/>
        <c:lblAlgn val="ctr"/>
        <c:lblOffset val="100"/>
        <c:noMultiLvlLbl val="0"/>
      </c:catAx>
      <c:valAx>
        <c:axId val="-2088314808"/>
        <c:scaling>
          <c:orientation val="minMax"/>
          <c:max val="1"/>
        </c:scaling>
        <c:delete val="1"/>
        <c:axPos val="l"/>
        <c:numFmt formatCode="0.00" sourceLinked="1"/>
        <c:majorTickMark val="none"/>
        <c:minorTickMark val="none"/>
        <c:tickLblPos val="nextTo"/>
        <c:crossAx val="-2088318232"/>
        <c:crosses val="autoZero"/>
        <c:crossBetween val="between"/>
        <c:majorUnit val="0.5"/>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2000">
          <a:latin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a:pPr>
            <a:r>
              <a:rPr lang="en-US" sz="1600"/>
              <a:t>Adam</a:t>
            </a:r>
          </a:p>
        </c:rich>
      </c:tx>
      <c:overlay val="0"/>
      <c:spPr>
        <a:noFill/>
        <a:ln>
          <a:noFill/>
        </a:ln>
        <a:effectLst/>
      </c:spPr>
    </c:title>
    <c:autoTitleDeleted val="0"/>
    <c:plotArea>
      <c:layout/>
      <c:barChart>
        <c:barDir val="col"/>
        <c:grouping val="stacked"/>
        <c:varyColors val="0"/>
        <c:ser>
          <c:idx val="0"/>
          <c:order val="0"/>
          <c:tx>
            <c:strRef>
              <c:f>data!$A$37</c:f>
              <c:strCache>
                <c:ptCount val="1"/>
                <c:pt idx="0">
                  <c:v>Explanation</c:v>
                </c:pt>
              </c:strCache>
            </c:strRef>
          </c:tx>
          <c:spPr>
            <a:solidFill>
              <a:srgbClr val="00B0F0"/>
            </a:solidFill>
            <a:ln>
              <a:noFill/>
            </a:ln>
            <a:effectLst/>
          </c:spPr>
          <c:invertIfNegative val="0"/>
          <c:cat>
            <c:multiLvlStrRef>
              <c:f>data!$B$35:$H$36</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data!$B$37:$H$37</c:f>
              <c:numCache>
                <c:formatCode>0.00</c:formatCode>
                <c:ptCount val="7"/>
                <c:pt idx="0">
                  <c:v>0.17</c:v>
                </c:pt>
                <c:pt idx="1">
                  <c:v>1</c:v>
                </c:pt>
                <c:pt idx="2">
                  <c:v>0</c:v>
                </c:pt>
                <c:pt idx="3">
                  <c:v>0.4</c:v>
                </c:pt>
                <c:pt idx="4">
                  <c:v>0</c:v>
                </c:pt>
                <c:pt idx="5">
                  <c:v>0.17</c:v>
                </c:pt>
                <c:pt idx="6">
                  <c:v>0</c:v>
                </c:pt>
              </c:numCache>
            </c:numRef>
          </c:val>
          <c:extLst>
            <c:ext xmlns:c16="http://schemas.microsoft.com/office/drawing/2014/chart" uri="{C3380CC4-5D6E-409C-BE32-E72D297353CC}">
              <c16:uniqueId val="{00000000-C0D3-9649-8953-B0F82A635A26}"/>
            </c:ext>
          </c:extLst>
        </c:ser>
        <c:ser>
          <c:idx val="1"/>
          <c:order val="1"/>
          <c:tx>
            <c:strRef>
              <c:f>data!$A$38</c:f>
              <c:strCache>
                <c:ptCount val="1"/>
                <c:pt idx="0">
                  <c:v>Engagement with Others' Ideas</c:v>
                </c:pt>
              </c:strCache>
            </c:strRef>
          </c:tx>
          <c:spPr>
            <a:solidFill>
              <a:srgbClr val="92D050"/>
            </a:solidFill>
            <a:ln>
              <a:noFill/>
            </a:ln>
            <a:effectLst/>
          </c:spPr>
          <c:invertIfNegative val="0"/>
          <c:cat>
            <c:multiLvlStrRef>
              <c:f>data!$B$35:$H$36</c:f>
              <c:multiLvlStrCache>
                <c:ptCount val="7"/>
                <c:lvl>
                  <c:pt idx="0">
                    <c:v>Whole Class</c:v>
                  </c:pt>
                  <c:pt idx="1">
                    <c:v>Turn and Talk</c:v>
                  </c:pt>
                  <c:pt idx="5">
                    <c:v>Whole Class</c:v>
                  </c:pt>
                  <c:pt idx="6">
                    <c:v>Turn and Talk</c:v>
                  </c:pt>
                </c:lvl>
                <c:lvl>
                  <c:pt idx="0">
                    <c:v>Warm-Up</c:v>
                  </c:pt>
                  <c:pt idx="2">
                    <c:v>Collaborative Problem Solving</c:v>
                  </c:pt>
                  <c:pt idx="5">
                    <c:v>Strategy Sharing</c:v>
                  </c:pt>
                </c:lvl>
              </c:multiLvlStrCache>
            </c:multiLvlStrRef>
          </c:cat>
          <c:val>
            <c:numRef>
              <c:f>data!$B$38:$H$38</c:f>
              <c:numCache>
                <c:formatCode>0.00</c:formatCode>
                <c:ptCount val="7"/>
                <c:pt idx="0">
                  <c:v>0.5</c:v>
                </c:pt>
                <c:pt idx="1">
                  <c:v>0</c:v>
                </c:pt>
                <c:pt idx="2">
                  <c:v>0</c:v>
                </c:pt>
                <c:pt idx="3">
                  <c:v>0</c:v>
                </c:pt>
                <c:pt idx="4">
                  <c:v>0</c:v>
                </c:pt>
                <c:pt idx="5">
                  <c:v>0.17</c:v>
                </c:pt>
                <c:pt idx="6">
                  <c:v>1</c:v>
                </c:pt>
              </c:numCache>
            </c:numRef>
          </c:val>
          <c:extLst>
            <c:ext xmlns:c16="http://schemas.microsoft.com/office/drawing/2014/chart" uri="{C3380CC4-5D6E-409C-BE32-E72D297353CC}">
              <c16:uniqueId val="{00000001-C0D3-9649-8953-B0F82A635A26}"/>
            </c:ext>
          </c:extLst>
        </c:ser>
        <c:dLbls>
          <c:showLegendKey val="0"/>
          <c:showVal val="0"/>
          <c:showCatName val="0"/>
          <c:showSerName val="0"/>
          <c:showPercent val="0"/>
          <c:showBubbleSize val="0"/>
        </c:dLbls>
        <c:gapWidth val="55"/>
        <c:overlap val="100"/>
        <c:axId val="-2127680632"/>
        <c:axId val="-2127877272"/>
      </c:barChart>
      <c:catAx>
        <c:axId val="-212768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2127877272"/>
        <c:crosses val="autoZero"/>
        <c:auto val="1"/>
        <c:lblAlgn val="ctr"/>
        <c:lblOffset val="100"/>
        <c:noMultiLvlLbl val="0"/>
      </c:catAx>
      <c:valAx>
        <c:axId val="-2127877272"/>
        <c:scaling>
          <c:orientation val="minMax"/>
          <c:max val="1"/>
        </c:scaling>
        <c:delete val="1"/>
        <c:axPos val="l"/>
        <c:numFmt formatCode="0.00" sourceLinked="1"/>
        <c:majorTickMark val="none"/>
        <c:minorTickMark val="none"/>
        <c:tickLblPos val="nextTo"/>
        <c:crossAx val="-2127680632"/>
        <c:crosses val="autoZero"/>
        <c:crossBetween val="between"/>
        <c:majorUnit val="0.5"/>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2000">
          <a:latin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849BE-E2F5-564E-A634-484471CD03BA}" type="datetimeFigureOut">
              <a:rPr lang="en-US" smtClean="0"/>
              <a:t>6/11/21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EA345-F1EF-1D47-AB78-CA56EB141B65}" type="slidenum">
              <a:rPr lang="en-US" smtClean="0"/>
              <a:t>‹#›</a:t>
            </a:fld>
            <a:endParaRPr lang="en-US"/>
          </a:p>
        </p:txBody>
      </p:sp>
    </p:spTree>
    <p:extLst>
      <p:ext uri="{BB962C8B-B14F-4D97-AF65-F5344CB8AC3E}">
        <p14:creationId xmlns:p14="http://schemas.microsoft.com/office/powerpoint/2010/main" val="393028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1</a:t>
            </a:fld>
            <a:endParaRPr lang="en-US"/>
          </a:p>
        </p:txBody>
      </p:sp>
    </p:spTree>
    <p:extLst>
      <p:ext uri="{BB962C8B-B14F-4D97-AF65-F5344CB8AC3E}">
        <p14:creationId xmlns:p14="http://schemas.microsoft.com/office/powerpoint/2010/main" val="286908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a:p>
            <a:endParaRPr lang="en-US" dirty="0"/>
          </a:p>
          <a:p>
            <a:r>
              <a:rPr lang="en-US" dirty="0"/>
              <a:t>Teacher/student relationship is related to who and what gets recognized as a math contribution</a:t>
            </a:r>
          </a:p>
        </p:txBody>
      </p:sp>
      <p:sp>
        <p:nvSpPr>
          <p:cNvPr id="4" name="Slide Number Placeholder 3"/>
          <p:cNvSpPr>
            <a:spLocks noGrp="1"/>
          </p:cNvSpPr>
          <p:nvPr>
            <p:ph type="sldNum" sz="quarter" idx="5"/>
          </p:nvPr>
        </p:nvSpPr>
        <p:spPr/>
        <p:txBody>
          <a:bodyPr/>
          <a:lstStyle/>
          <a:p>
            <a:fld id="{EC7EA345-F1EF-1D47-AB78-CA56EB141B65}" type="slidenum">
              <a:rPr lang="en-US" smtClean="0"/>
              <a:t>15</a:t>
            </a:fld>
            <a:endParaRPr lang="en-US"/>
          </a:p>
        </p:txBody>
      </p:sp>
    </p:spTree>
    <p:extLst>
      <p:ext uri="{BB962C8B-B14F-4D97-AF65-F5344CB8AC3E}">
        <p14:creationId xmlns:p14="http://schemas.microsoft.com/office/powerpoint/2010/main" val="1644167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8865da91c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8865da91c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highlight>
                <a:srgbClr val="FFFF00"/>
              </a:highlight>
              <a:latin typeface="Calibri"/>
              <a:ea typeface="Calibri"/>
              <a:cs typeface="Calibri"/>
              <a:sym typeface="Calibri"/>
            </a:endParaRPr>
          </a:p>
        </p:txBody>
      </p:sp>
    </p:spTree>
    <p:extLst>
      <p:ext uri="{BB962C8B-B14F-4D97-AF65-F5344CB8AC3E}">
        <p14:creationId xmlns:p14="http://schemas.microsoft.com/office/powerpoint/2010/main" val="404840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Annanta</a:t>
            </a:r>
            <a:r>
              <a:rPr lang="en-US" dirty="0"/>
              <a:t> shares tops</a:t>
            </a:r>
          </a:p>
        </p:txBody>
      </p:sp>
      <p:sp>
        <p:nvSpPr>
          <p:cNvPr id="4" name="Slide Number Placeholder 3"/>
          <p:cNvSpPr>
            <a:spLocks noGrp="1"/>
          </p:cNvSpPr>
          <p:nvPr>
            <p:ph type="sldNum" sz="quarter" idx="5"/>
          </p:nvPr>
        </p:nvSpPr>
        <p:spPr/>
        <p:txBody>
          <a:bodyPr/>
          <a:lstStyle/>
          <a:p>
            <a:fld id="{EC7EA345-F1EF-1D47-AB78-CA56EB141B65}" type="slidenum">
              <a:rPr lang="en-US" smtClean="0"/>
              <a:t>2</a:t>
            </a:fld>
            <a:endParaRPr lang="en-US"/>
          </a:p>
        </p:txBody>
      </p:sp>
    </p:spTree>
    <p:extLst>
      <p:ext uri="{BB962C8B-B14F-4D97-AF65-F5344CB8AC3E}">
        <p14:creationId xmlns:p14="http://schemas.microsoft.com/office/powerpoint/2010/main" val="315354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Jayden Preschooler – 4  JCU</a:t>
            </a:r>
          </a:p>
        </p:txBody>
      </p:sp>
      <p:sp>
        <p:nvSpPr>
          <p:cNvPr id="4" name="Slide Number Placeholder 3"/>
          <p:cNvSpPr>
            <a:spLocks noGrp="1"/>
          </p:cNvSpPr>
          <p:nvPr>
            <p:ph type="sldNum" sz="quarter" idx="10"/>
          </p:nvPr>
        </p:nvSpPr>
        <p:spPr/>
        <p:txBody>
          <a:bodyPr/>
          <a:lstStyle/>
          <a:p>
            <a:fld id="{2E0E840A-4DED-8C43-8617-4605CC8B5553}" type="slidenum">
              <a:rPr lang="en-US" smtClean="0"/>
              <a:t>3</a:t>
            </a:fld>
            <a:endParaRPr lang="en-US"/>
          </a:p>
        </p:txBody>
      </p:sp>
    </p:spTree>
    <p:extLst>
      <p:ext uri="{BB962C8B-B14F-4D97-AF65-F5344CB8AC3E}">
        <p14:creationId xmlns:p14="http://schemas.microsoft.com/office/powerpoint/2010/main" val="123993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Hazel</a:t>
            </a:r>
          </a:p>
        </p:txBody>
      </p:sp>
      <p:sp>
        <p:nvSpPr>
          <p:cNvPr id="4" name="Slide Number Placeholder 3"/>
          <p:cNvSpPr>
            <a:spLocks noGrp="1"/>
          </p:cNvSpPr>
          <p:nvPr>
            <p:ph type="sldNum" sz="quarter" idx="5"/>
          </p:nvPr>
        </p:nvSpPr>
        <p:spPr/>
        <p:txBody>
          <a:bodyPr/>
          <a:lstStyle/>
          <a:p>
            <a:fld id="{EC7EA345-F1EF-1D47-AB78-CA56EB141B65}" type="slidenum">
              <a:rPr lang="en-US" smtClean="0"/>
              <a:t>4</a:t>
            </a:fld>
            <a:endParaRPr lang="en-US"/>
          </a:p>
        </p:txBody>
      </p:sp>
    </p:spTree>
    <p:extLst>
      <p:ext uri="{BB962C8B-B14F-4D97-AF65-F5344CB8AC3E}">
        <p14:creationId xmlns:p14="http://schemas.microsoft.com/office/powerpoint/2010/main" val="76124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Ferni</a:t>
            </a:r>
            <a:endParaRPr lang="en-US" dirty="0"/>
          </a:p>
          <a:p>
            <a:endParaRPr lang="en-US" dirty="0"/>
          </a:p>
        </p:txBody>
      </p:sp>
      <p:sp>
        <p:nvSpPr>
          <p:cNvPr id="4" name="Slide Number Placeholder 3"/>
          <p:cNvSpPr>
            <a:spLocks noGrp="1"/>
          </p:cNvSpPr>
          <p:nvPr>
            <p:ph type="sldNum" sz="quarter" idx="5"/>
          </p:nvPr>
        </p:nvSpPr>
        <p:spPr/>
        <p:txBody>
          <a:bodyPr/>
          <a:lstStyle/>
          <a:p>
            <a:fld id="{EC7EA345-F1EF-1D47-AB78-CA56EB141B65}" type="slidenum">
              <a:rPr lang="en-US" smtClean="0"/>
              <a:t>5</a:t>
            </a:fld>
            <a:endParaRPr lang="en-US"/>
          </a:p>
        </p:txBody>
      </p:sp>
    </p:spTree>
    <p:extLst>
      <p:ext uri="{BB962C8B-B14F-4D97-AF65-F5344CB8AC3E}">
        <p14:creationId xmlns:p14="http://schemas.microsoft.com/office/powerpoint/2010/main" val="4887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EE6F9-BCE0-8D4A-905D-B10D2463214A}" type="slidenum">
              <a:rPr lang="en-US" smtClean="0"/>
              <a:t>8</a:t>
            </a:fld>
            <a:endParaRPr lang="en-US"/>
          </a:p>
        </p:txBody>
      </p:sp>
    </p:spTree>
    <p:extLst>
      <p:ext uri="{BB962C8B-B14F-4D97-AF65-F5344CB8AC3E}">
        <p14:creationId xmlns:p14="http://schemas.microsoft.com/office/powerpoint/2010/main" val="385970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math practices</a:t>
            </a:r>
            <a:r>
              <a:rPr lang="en-US" baseline="0" dirty="0"/>
              <a:t> in relation to t/f and algebraic thinking.</a:t>
            </a:r>
            <a:r>
              <a:rPr lang="en-US" dirty="0"/>
              <a:t> </a:t>
            </a:r>
            <a:r>
              <a:rPr lang="en-US" baseline="0" dirty="0"/>
              <a:t> These Kindergartners all explain their ideas.</a:t>
            </a:r>
            <a:r>
              <a:rPr lang="en-US" dirty="0"/>
              <a:t>  </a:t>
            </a:r>
          </a:p>
          <a:p>
            <a:r>
              <a:rPr lang="en-US" dirty="0">
                <a:cs typeface="Calibri"/>
              </a:rPr>
              <a:t>Maybe not use. Nice around MPs</a:t>
            </a:r>
          </a:p>
          <a:p>
            <a:endParaRPr lang="en-US" dirty="0">
              <a:cs typeface="Calibri"/>
            </a:endParaRPr>
          </a:p>
          <a:p>
            <a:r>
              <a:rPr lang="en-US" sz="1200" b="0" i="0" kern="1200" dirty="0">
                <a:solidFill>
                  <a:schemeClr val="tx1"/>
                </a:solidFill>
                <a:effectLst/>
                <a:latin typeface="+mn-lt"/>
                <a:ea typeface="+mn-ea"/>
                <a:cs typeface="+mn-cs"/>
              </a:rPr>
              <a:t>Adriana </a:t>
            </a:r>
            <a:r>
              <a:rPr lang="en-US" sz="1200" b="0" i="0" kern="1200" dirty="0" err="1">
                <a:solidFill>
                  <a:schemeClr val="tx1"/>
                </a:solidFill>
                <a:effectLst/>
                <a:latin typeface="+mn-lt"/>
                <a:ea typeface="+mn-ea"/>
                <a:cs typeface="+mn-cs"/>
              </a:rPr>
              <a:t>Mackavoy</a:t>
            </a:r>
            <a:r>
              <a:rPr lang="en-US" sz="1200" b="0" i="0" kern="1200" dirty="0">
                <a:solidFill>
                  <a:schemeClr val="tx1"/>
                </a:solidFill>
                <a:effectLst/>
                <a:latin typeface="+mn-lt"/>
                <a:ea typeface="+mn-ea"/>
                <a:cs typeface="+mn-cs"/>
              </a:rPr>
              <a:t>  </a:t>
            </a:r>
            <a:endParaRPr lang="en-US" dirty="0">
              <a:cs typeface="Calibri"/>
            </a:endParaRPr>
          </a:p>
        </p:txBody>
      </p:sp>
      <p:sp>
        <p:nvSpPr>
          <p:cNvPr id="4" name="Slide Number Placeholder 3"/>
          <p:cNvSpPr>
            <a:spLocks noGrp="1"/>
          </p:cNvSpPr>
          <p:nvPr>
            <p:ph type="sldNum" sz="quarter" idx="10"/>
          </p:nvPr>
        </p:nvSpPr>
        <p:spPr/>
        <p:txBody>
          <a:bodyPr/>
          <a:lstStyle/>
          <a:p>
            <a:fld id="{ED7D2E9C-ED53-944D-A6AF-BCFDD4824C66}" type="slidenum">
              <a:rPr lang="en-US" smtClean="0"/>
              <a:t>10</a:t>
            </a:fld>
            <a:endParaRPr lang="en-US" dirty="0"/>
          </a:p>
        </p:txBody>
      </p:sp>
    </p:spTree>
    <p:extLst>
      <p:ext uri="{BB962C8B-B14F-4D97-AF65-F5344CB8AC3E}">
        <p14:creationId xmlns:p14="http://schemas.microsoft.com/office/powerpoint/2010/main" val="230974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for you engage with another’s idea</a:t>
            </a:r>
          </a:p>
        </p:txBody>
      </p:sp>
      <p:sp>
        <p:nvSpPr>
          <p:cNvPr id="4" name="Slide Number Placeholder 3"/>
          <p:cNvSpPr>
            <a:spLocks noGrp="1"/>
          </p:cNvSpPr>
          <p:nvPr>
            <p:ph type="sldNum" sz="quarter" idx="5"/>
          </p:nvPr>
        </p:nvSpPr>
        <p:spPr/>
        <p:txBody>
          <a:bodyPr/>
          <a:lstStyle/>
          <a:p>
            <a:fld id="{EC7EA345-F1EF-1D47-AB78-CA56EB141B65}" type="slidenum">
              <a:rPr lang="en-US" smtClean="0"/>
              <a:t>11</a:t>
            </a:fld>
            <a:endParaRPr lang="en-US"/>
          </a:p>
        </p:txBody>
      </p:sp>
    </p:spTree>
    <p:extLst>
      <p:ext uri="{BB962C8B-B14F-4D97-AF65-F5344CB8AC3E}">
        <p14:creationId xmlns:p14="http://schemas.microsoft.com/office/powerpoint/2010/main" val="48577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only create one kind of opening – or support it in one way – only some students will be able to </a:t>
            </a:r>
            <a:r>
              <a:rPr lang="en-US" dirty="0" err="1"/>
              <a:t>participate..what</a:t>
            </a:r>
            <a:r>
              <a:rPr lang="en-US" dirty="0"/>
              <a:t> you do matters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choose, when on their own without the teacher, their own ways of engaging (don’t all use the teachers ways or the same way)</a:t>
            </a:r>
          </a:p>
          <a:p>
            <a:endParaRPr lang="en-US" dirty="0"/>
          </a:p>
        </p:txBody>
      </p:sp>
      <p:sp>
        <p:nvSpPr>
          <p:cNvPr id="4" name="Slide Number Placeholder 3"/>
          <p:cNvSpPr>
            <a:spLocks noGrp="1"/>
          </p:cNvSpPr>
          <p:nvPr>
            <p:ph type="sldNum" sz="quarter" idx="10"/>
          </p:nvPr>
        </p:nvSpPr>
        <p:spPr/>
        <p:txBody>
          <a:bodyPr/>
          <a:lstStyle/>
          <a:p>
            <a:fld id="{3C2D5646-A00B-3942-B201-4EB41B9B77BE}" type="slidenum">
              <a:rPr lang="en-US" smtClean="0"/>
              <a:pPr/>
              <a:t>13</a:t>
            </a:fld>
            <a:endParaRPr lang="en-US"/>
          </a:p>
        </p:txBody>
      </p:sp>
    </p:spTree>
    <p:extLst>
      <p:ext uri="{BB962C8B-B14F-4D97-AF65-F5344CB8AC3E}">
        <p14:creationId xmlns:p14="http://schemas.microsoft.com/office/powerpoint/2010/main" val="324838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hyperlink" Target="http://prek-math-te.stanford.edu/"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D224AE-C189-1C49-8956-8768A51DB394}" type="datetimeFigureOut">
              <a:rPr lang="en-US" smtClean="0"/>
              <a:t>6/11/21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69F60-432D-A047-A63F-8FA41E77A8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284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224AE-C189-1C49-8956-8768A51DB394}" type="datetimeFigureOut">
              <a:rPr lang="en-US" smtClean="0"/>
              <a:t>6/11/21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397786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224AE-C189-1C49-8956-8768A51DB394}" type="datetimeFigureOut">
              <a:rPr lang="en-US" smtClean="0"/>
              <a:t>6/11/21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334935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with bullet points">
    <p:spTree>
      <p:nvGrpSpPr>
        <p:cNvPr id="1" name=""/>
        <p:cNvGrpSpPr/>
        <p:nvPr/>
      </p:nvGrpSpPr>
      <p:grpSpPr>
        <a:xfrm>
          <a:off x="0" y="0"/>
          <a:ext cx="0" cy="0"/>
          <a:chOff x="0" y="0"/>
          <a:chExt cx="0" cy="0"/>
        </a:xfrm>
      </p:grpSpPr>
      <p:pic>
        <p:nvPicPr>
          <p:cNvPr id="4" name="Picture Placeholder 2"/>
          <p:cNvPicPr>
            <a:picLocks noChangeAspect="1"/>
          </p:cNvPicPr>
          <p:nvPr/>
        </p:nvPicPr>
        <p:blipFill>
          <a:blip r:embed="rId2">
            <a:extLst>
              <a:ext uri="{28A0092B-C50C-407E-A947-70E740481C1C}">
                <a14:useLocalDpi xmlns:a14="http://schemas.microsoft.com/office/drawing/2010/main" val="0"/>
              </a:ext>
            </a:extLst>
          </a:blip>
          <a:srcRect t="32224" b="64841"/>
          <a:stretch>
            <a:fillRect/>
          </a:stretch>
        </p:blipFill>
        <p:spPr bwMode="auto">
          <a:xfrm>
            <a:off x="0" y="6575425"/>
            <a:ext cx="12192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88" y="6275762"/>
            <a:ext cx="1791652" cy="422970"/>
          </a:xfrm>
          <a:prstGeom prst="rect">
            <a:avLst/>
          </a:prstGeom>
        </p:spPr>
      </p:pic>
      <p:cxnSp>
        <p:nvCxnSpPr>
          <p:cNvPr id="13" name="Straight Connector 12"/>
          <p:cNvCxnSpPr/>
          <p:nvPr/>
        </p:nvCxnSpPr>
        <p:spPr>
          <a:xfrm>
            <a:off x="1138080" y="1536347"/>
            <a:ext cx="549275" cy="0"/>
          </a:xfrm>
          <a:prstGeom prst="line">
            <a:avLst/>
          </a:prstGeom>
          <a:ln w="63500" cap="rnd">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F874022-46B5-CB4D-A38E-43F73B5F3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907" y="6017361"/>
            <a:ext cx="2398426" cy="681371"/>
          </a:xfrm>
          <a:prstGeom prst="rect">
            <a:avLst/>
          </a:prstGeom>
        </p:spPr>
      </p:pic>
      <p:sp>
        <p:nvSpPr>
          <p:cNvPr id="2" name="TextBox 1">
            <a:extLst>
              <a:ext uri="{FF2B5EF4-FFF2-40B4-BE49-F238E27FC236}">
                <a16:creationId xmlns:a16="http://schemas.microsoft.com/office/drawing/2014/main" id="{A697087B-66D4-A04C-88D3-EAFE55A57D90}"/>
              </a:ext>
            </a:extLst>
          </p:cNvPr>
          <p:cNvSpPr txBox="1"/>
          <p:nvPr/>
        </p:nvSpPr>
        <p:spPr>
          <a:xfrm>
            <a:off x="8514522" y="6173380"/>
            <a:ext cx="3677478" cy="369332"/>
          </a:xfrm>
          <a:prstGeom prst="rect">
            <a:avLst/>
          </a:prstGeom>
          <a:noFill/>
        </p:spPr>
        <p:txBody>
          <a:bodyPr wrap="square" rtlCol="0">
            <a:spAutoFit/>
          </a:bodyPr>
          <a:lstStyle/>
          <a:p>
            <a:r>
              <a:rPr lang="en-US" baseline="0" dirty="0">
                <a:latin typeface="Avenir" panose="02000503020000020003" pitchFamily="2" charset="0"/>
                <a:hlinkClick r:id="rId5"/>
              </a:rPr>
              <a:t>http://prek-math-te.stanford.edu/</a:t>
            </a:r>
            <a:r>
              <a:rPr lang="en-US" baseline="0" dirty="0">
                <a:latin typeface="Avenir" panose="02000503020000020003" pitchFamily="2" charset="0"/>
              </a:rPr>
              <a:t>  </a:t>
            </a:r>
          </a:p>
        </p:txBody>
      </p:sp>
      <p:pic>
        <p:nvPicPr>
          <p:cNvPr id="14" name="Picture 13" descr="UCLA Ed &amp; IS.jpg">
            <a:extLst>
              <a:ext uri="{FF2B5EF4-FFF2-40B4-BE49-F238E27FC236}">
                <a16:creationId xmlns:a16="http://schemas.microsoft.com/office/drawing/2014/main" id="{731DF227-E330-0745-88BE-6F780FD678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0400" y="263393"/>
            <a:ext cx="1029949" cy="1029949"/>
          </a:xfrm>
          <a:prstGeom prst="rect">
            <a:avLst/>
          </a:prstGeom>
          <a:ln>
            <a:noFill/>
          </a:ln>
          <a:effectLst/>
        </p:spPr>
      </p:pic>
      <p:sp>
        <p:nvSpPr>
          <p:cNvPr id="5" name="Title 4">
            <a:extLst>
              <a:ext uri="{FF2B5EF4-FFF2-40B4-BE49-F238E27FC236}">
                <a16:creationId xmlns:a16="http://schemas.microsoft.com/office/drawing/2014/main" id="{CA40DEB7-3199-D64A-B2A6-F31528E80A93}"/>
              </a:ext>
            </a:extLst>
          </p:cNvPr>
          <p:cNvSpPr>
            <a:spLocks noGrp="1"/>
          </p:cNvSpPr>
          <p:nvPr>
            <p:ph type="title"/>
          </p:nvPr>
        </p:nvSpPr>
        <p:spPr/>
        <p:txBody>
          <a:bodyPr/>
          <a:lstStyle>
            <a:lvl1pPr>
              <a:defRPr baseline="0">
                <a:latin typeface="Avenir" panose="02000503020000020003" pitchFamily="2" charset="0"/>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E14E1171-EF8E-4649-85A3-6148508BE41F}"/>
              </a:ext>
            </a:extLst>
          </p:cNvPr>
          <p:cNvSpPr>
            <a:spLocks noGrp="1"/>
          </p:cNvSpPr>
          <p:nvPr>
            <p:ph idx="1" hasCustomPrompt="1"/>
          </p:nvPr>
        </p:nvSpPr>
        <p:spPr>
          <a:xfrm>
            <a:off x="819774" y="1906349"/>
            <a:ext cx="10515600" cy="4078299"/>
          </a:xfrm>
        </p:spPr>
        <p:txBody>
          <a:bodyPr/>
          <a:lstStyle>
            <a:lvl1pPr>
              <a:defRPr baseline="0">
                <a:latin typeface="Avenir" panose="02000503020000020003" pitchFamily="2" charset="0"/>
              </a:defRPr>
            </a:lvl1pPr>
            <a:lvl2pPr>
              <a:defRPr baseline="0">
                <a:latin typeface="Avenir" panose="02000503020000020003" pitchFamily="2" charset="0"/>
              </a:defRPr>
            </a:lvl2pPr>
            <a:lvl3pPr>
              <a:defRPr baseline="0">
                <a:latin typeface="Avenir" panose="02000503020000020003" pitchFamily="2" charset="0"/>
              </a:defRPr>
            </a:lvl3pPr>
            <a:lvl4pPr>
              <a:defRPr baseline="0">
                <a:latin typeface="Avenir" panose="02000503020000020003" pitchFamily="2" charset="0"/>
              </a:defRPr>
            </a:lvl4pPr>
            <a:lvl5pPr>
              <a:defRPr baseline="0">
                <a:latin typeface="Avenir" panose="02000503020000020003" pitchFamily="2" charset="0"/>
              </a:defRPr>
            </a:lvl5p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4187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pening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p:spPr>
        <p:txBody>
          <a:bodyPr lIns="457200" tIns="2514600" anchor="ctr" anchorCtr="0"/>
          <a:lstStyle>
            <a:lvl1pPr marL="0" indent="0">
              <a:buFontTx/>
              <a:buNone/>
              <a:defRPr>
                <a:solidFill>
                  <a:schemeClr val="tx2">
                    <a:lumMod val="65000"/>
                  </a:schemeClr>
                </a:solidFill>
              </a:defRPr>
            </a:lvl1pPr>
          </a:lstStyle>
          <a:p>
            <a:r>
              <a:rPr lang="en-US"/>
              <a:t>Click icon to add picture</a:t>
            </a:r>
            <a:endParaRPr lang="en-US" dirty="0"/>
          </a:p>
        </p:txBody>
      </p:sp>
      <p:sp>
        <p:nvSpPr>
          <p:cNvPr id="2" name="Title 1"/>
          <p:cNvSpPr>
            <a:spLocks noGrp="1"/>
          </p:cNvSpPr>
          <p:nvPr>
            <p:ph type="ctrTitle" hasCustomPrompt="1"/>
          </p:nvPr>
        </p:nvSpPr>
        <p:spPr>
          <a:xfrm>
            <a:off x="0" y="2395997"/>
            <a:ext cx="12192000" cy="615553"/>
          </a:xfrm>
          <a:prstGeom prst="rect">
            <a:avLst/>
          </a:prstGeom>
          <a:noFill/>
        </p:spPr>
        <p:txBody>
          <a:bodyPr lIns="457200" tIns="0" rIns="457200" bIns="0" anchor="ctr" anchorCtr="0">
            <a:spAutoFit/>
          </a:bodyPr>
          <a:lstStyle>
            <a:lvl1pPr>
              <a:defRPr sz="4000" b="0" i="0" baseline="0">
                <a:solidFill>
                  <a:schemeClr val="tx2"/>
                </a:solidFill>
                <a:latin typeface="Arial"/>
                <a:cs typeface="Kievit Offc Pro Medium"/>
              </a:defRPr>
            </a:lvl1pPr>
          </a:lstStyle>
          <a:p>
            <a:r>
              <a:rPr lang="en-US" dirty="0"/>
              <a:t>Opening Slide Title</a:t>
            </a: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81E79572-C063-4710-A312-A6534D8DEB0A}" type="slidenum">
              <a:rPr lang="en-US" smtClean="0"/>
              <a:pPr/>
              <a:t>‹#›</a:t>
            </a:fld>
            <a:endParaRPr lang="en-US"/>
          </a:p>
        </p:txBody>
      </p:sp>
      <p:pic>
        <p:nvPicPr>
          <p:cNvPr id="6" name="Picture 5">
            <a:extLst>
              <a:ext uri="{FF2B5EF4-FFF2-40B4-BE49-F238E27FC236}">
                <a16:creationId xmlns:a16="http://schemas.microsoft.com/office/drawing/2014/main" id="{6B06B4CE-21F3-9042-BEF0-E6E8E3367D18}"/>
              </a:ext>
            </a:extLst>
          </p:cNvPr>
          <p:cNvPicPr>
            <a:picLocks noChangeAspect="1"/>
          </p:cNvPicPr>
          <p:nvPr userDrawn="1"/>
        </p:nvPicPr>
        <p:blipFill>
          <a:blip r:embed="rId2"/>
          <a:stretch>
            <a:fillRect/>
          </a:stretch>
        </p:blipFill>
        <p:spPr>
          <a:xfrm>
            <a:off x="502441" y="6459785"/>
            <a:ext cx="762000" cy="279400"/>
          </a:xfrm>
          <a:prstGeom prst="rect">
            <a:avLst/>
          </a:prstGeom>
        </p:spPr>
      </p:pic>
    </p:spTree>
    <p:extLst>
      <p:ext uri="{BB962C8B-B14F-4D97-AF65-F5344CB8AC3E}">
        <p14:creationId xmlns:p14="http://schemas.microsoft.com/office/powerpoint/2010/main" val="87161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Columns text">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606508" y="457201"/>
            <a:ext cx="3535680" cy="3744649"/>
          </a:xfrm>
          <a:prstGeom prst="rect">
            <a:avLst/>
          </a:prstGeom>
        </p:spPr>
        <p:txBody>
          <a:bodyPr lIns="0" tIns="0" rIns="0" bIns="0">
            <a:noAutofit/>
          </a:bodyPr>
          <a:lstStyle>
            <a:lvl1pPr marL="0" indent="0">
              <a:buNone/>
              <a:defRPr sz="280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Add your copy</a:t>
            </a:r>
          </a:p>
        </p:txBody>
      </p:sp>
      <p:sp>
        <p:nvSpPr>
          <p:cNvPr id="28" name="Content Placeholder 5"/>
          <p:cNvSpPr>
            <a:spLocks noGrp="1"/>
          </p:cNvSpPr>
          <p:nvPr>
            <p:ph sz="quarter" idx="19" hasCustomPrompt="1"/>
          </p:nvPr>
        </p:nvSpPr>
        <p:spPr>
          <a:xfrm>
            <a:off x="4327163" y="457201"/>
            <a:ext cx="3535680" cy="3744649"/>
          </a:xfrm>
          <a:prstGeom prst="rect">
            <a:avLst/>
          </a:prstGeom>
        </p:spPr>
        <p:txBody>
          <a:bodyPr lIns="0" tIns="0" rIns="0" bIns="0">
            <a:noAutofit/>
          </a:bodyPr>
          <a:lstStyle>
            <a:lvl1pPr marL="0" indent="0">
              <a:buNone/>
              <a:defRPr sz="280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Add your copy</a:t>
            </a:r>
          </a:p>
        </p:txBody>
      </p:sp>
      <p:sp>
        <p:nvSpPr>
          <p:cNvPr id="29" name="Content Placeholder 5"/>
          <p:cNvSpPr>
            <a:spLocks noGrp="1"/>
          </p:cNvSpPr>
          <p:nvPr>
            <p:ph sz="quarter" idx="20" hasCustomPrompt="1"/>
          </p:nvPr>
        </p:nvSpPr>
        <p:spPr>
          <a:xfrm>
            <a:off x="8047817" y="457201"/>
            <a:ext cx="3535680" cy="3744649"/>
          </a:xfrm>
          <a:prstGeom prst="rect">
            <a:avLst/>
          </a:prstGeom>
        </p:spPr>
        <p:txBody>
          <a:bodyPr lIns="0" tIns="0" rIns="0" bIns="0">
            <a:noAutofit/>
          </a:bodyPr>
          <a:lstStyle>
            <a:lvl1pPr marL="0" indent="0">
              <a:buNone/>
              <a:defRPr sz="2800" b="0" i="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a:t>Add your copy</a:t>
            </a:r>
          </a:p>
        </p:txBody>
      </p:sp>
      <p:sp>
        <p:nvSpPr>
          <p:cNvPr id="30" name="Slide Number Placeholder 6"/>
          <p:cNvSpPr>
            <a:spLocks noGrp="1"/>
          </p:cNvSpPr>
          <p:nvPr>
            <p:ph type="sldNum" sz="quarter" idx="12"/>
          </p:nvPr>
        </p:nvSpPr>
        <p:spPr>
          <a:xfrm>
            <a:off x="11467580" y="6397841"/>
            <a:ext cx="364453"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1" name="Straight Connector 30"/>
          <p:cNvCxnSpPr/>
          <p:nvPr/>
        </p:nvCxnSpPr>
        <p:spPr>
          <a:xfrm rot="5400000" flipH="1" flipV="1">
            <a:off x="11246932" y="6467505"/>
            <a:ext cx="136525" cy="2117"/>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9601" y="6143568"/>
            <a:ext cx="10928423"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stretch>
            <a:fillRect/>
          </a:stretch>
        </p:blipFill>
        <p:spPr>
          <a:xfrm>
            <a:off x="606613" y="6318643"/>
            <a:ext cx="762000" cy="279400"/>
          </a:xfrm>
          <a:prstGeom prst="rect">
            <a:avLst/>
          </a:prstGeom>
        </p:spPr>
      </p:pic>
      <p:cxnSp>
        <p:nvCxnSpPr>
          <p:cNvPr id="9" name="Straight Connector 8">
            <a:extLst>
              <a:ext uri="{FF2B5EF4-FFF2-40B4-BE49-F238E27FC236}">
                <a16:creationId xmlns:a16="http://schemas.microsoft.com/office/drawing/2014/main" id="{134DB849-2323-464E-A1E1-E42449199DB4}"/>
              </a:ext>
            </a:extLst>
          </p:cNvPr>
          <p:cNvCxnSpPr/>
          <p:nvPr userDrawn="1"/>
        </p:nvCxnSpPr>
        <p:spPr>
          <a:xfrm rot="5400000" flipH="1" flipV="1">
            <a:off x="11246932" y="6467505"/>
            <a:ext cx="136525" cy="2117"/>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4DE2734-E3D1-AC4B-BB79-5E35E08A5404}"/>
              </a:ext>
            </a:extLst>
          </p:cNvPr>
          <p:cNvCxnSpPr/>
          <p:nvPr userDrawn="1"/>
        </p:nvCxnSpPr>
        <p:spPr>
          <a:xfrm>
            <a:off x="609601" y="6143568"/>
            <a:ext cx="10928423"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B6A9B7E-5EC4-E84F-A18D-BB1FFE1DFC2D}"/>
              </a:ext>
            </a:extLst>
          </p:cNvPr>
          <p:cNvPicPr>
            <a:picLocks noChangeAspect="1"/>
          </p:cNvPicPr>
          <p:nvPr userDrawn="1"/>
        </p:nvPicPr>
        <p:blipFill>
          <a:blip r:embed="rId2"/>
          <a:stretch>
            <a:fillRect/>
          </a:stretch>
        </p:blipFill>
        <p:spPr>
          <a:xfrm>
            <a:off x="606613" y="6318643"/>
            <a:ext cx="762000" cy="279400"/>
          </a:xfrm>
          <a:prstGeom prst="rect">
            <a:avLst/>
          </a:prstGeom>
        </p:spPr>
      </p:pic>
    </p:spTree>
    <p:extLst>
      <p:ext uri="{BB962C8B-B14F-4D97-AF65-F5344CB8AC3E}">
        <p14:creationId xmlns:p14="http://schemas.microsoft.com/office/powerpoint/2010/main" val="104794785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831862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Slide UCLA MP">
  <p:cSld name="Main Slide UCLA MP">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304319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Blan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B5D9-B4E0-D649-9D4C-163E2DF43AD7}"/>
              </a:ext>
            </a:extLst>
          </p:cNvPr>
          <p:cNvSpPr>
            <a:spLocks noGrp="1"/>
          </p:cNvSpPr>
          <p:nvPr>
            <p:ph type="title"/>
          </p:nvPr>
        </p:nvSpPr>
        <p:spPr>
          <a:xfrm>
            <a:off x="609600" y="274638"/>
            <a:ext cx="10972800" cy="1143000"/>
          </a:xfrm>
          <a:prstGeom prst="rect">
            <a:avLst/>
          </a:prstGeom>
        </p:spPr>
        <p:txBody>
          <a:bodyPr anchor="b"/>
          <a:lstStyle>
            <a:lvl1pPr algn="l">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Tree>
    <p:extLst>
      <p:ext uri="{BB962C8B-B14F-4D97-AF65-F5344CB8AC3E}">
        <p14:creationId xmlns:p14="http://schemas.microsoft.com/office/powerpoint/2010/main" val="260182808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224AE-C189-1C49-8956-8768A51DB394}" type="datetimeFigureOut">
              <a:rPr lang="en-US" smtClean="0"/>
              <a:t>6/11/21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227479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D224AE-C189-1C49-8956-8768A51DB394}" type="datetimeFigureOut">
              <a:rPr lang="en-US" smtClean="0"/>
              <a:t>6/11/21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69F60-432D-A047-A63F-8FA41E77A8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69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D224AE-C189-1C49-8956-8768A51DB394}" type="datetimeFigureOut">
              <a:rPr lang="en-US" smtClean="0"/>
              <a:t>6/11/21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188897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D224AE-C189-1C49-8956-8768A51DB394}" type="datetimeFigureOut">
              <a:rPr lang="en-US" smtClean="0"/>
              <a:t>6/11/21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283227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D224AE-C189-1C49-8956-8768A51DB394}" type="datetimeFigureOut">
              <a:rPr lang="en-US" smtClean="0"/>
              <a:t>6/11/21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247920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8D224AE-C189-1C49-8956-8768A51DB394}" type="datetimeFigureOut">
              <a:rPr lang="en-US" smtClean="0"/>
              <a:t>6/11/21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424265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D224AE-C189-1C49-8956-8768A51DB394}" type="datetimeFigureOut">
              <a:rPr lang="en-US" smtClean="0"/>
              <a:t>6/11/21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8A69F60-432D-A047-A63F-8FA41E77A826}" type="slidenum">
              <a:rPr lang="en-US" smtClean="0"/>
              <a:t>‹#›</a:t>
            </a:fld>
            <a:endParaRPr lang="en-US"/>
          </a:p>
        </p:txBody>
      </p:sp>
    </p:spTree>
    <p:extLst>
      <p:ext uri="{BB962C8B-B14F-4D97-AF65-F5344CB8AC3E}">
        <p14:creationId xmlns:p14="http://schemas.microsoft.com/office/powerpoint/2010/main" val="375230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D224AE-C189-1C49-8956-8768A51DB394}" type="datetimeFigureOut">
              <a:rPr lang="en-US" smtClean="0"/>
              <a:t>6/11/21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69F60-432D-A047-A63F-8FA41E77A826}" type="slidenum">
              <a:rPr lang="en-US" smtClean="0"/>
              <a:t>‹#›</a:t>
            </a:fld>
            <a:endParaRPr lang="en-US"/>
          </a:p>
        </p:txBody>
      </p:sp>
    </p:spTree>
    <p:extLst>
      <p:ext uri="{BB962C8B-B14F-4D97-AF65-F5344CB8AC3E}">
        <p14:creationId xmlns:p14="http://schemas.microsoft.com/office/powerpoint/2010/main" val="340309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8D224AE-C189-1C49-8956-8768A51DB394}" type="datetimeFigureOut">
              <a:rPr lang="en-US" smtClean="0"/>
              <a:t>6/11/21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8A69F60-432D-A047-A63F-8FA41E77A82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423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hyperlink" Target="http://prek-math-te.stanford.edu/"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70A256-9F30-0E4E-8754-8FE0E7C56648}"/>
              </a:ext>
            </a:extLst>
          </p:cNvPr>
          <p:cNvSpPr>
            <a:spLocks noGrp="1"/>
          </p:cNvSpPr>
          <p:nvPr>
            <p:ph type="ctrTitle"/>
          </p:nvPr>
        </p:nvSpPr>
        <p:spPr>
          <a:xfrm>
            <a:off x="1079501" y="553673"/>
            <a:ext cx="9144000" cy="941796"/>
          </a:xfrm>
        </p:spPr>
        <p:txBody>
          <a:bodyPr/>
          <a:lstStyle/>
          <a:p>
            <a:pPr algn="ctr"/>
            <a:br>
              <a:rPr lang="en-US" sz="3600" dirty="0">
                <a:solidFill>
                  <a:schemeClr val="tx1">
                    <a:lumMod val="50000"/>
                    <a:lumOff val="50000"/>
                  </a:schemeClr>
                </a:solidFill>
              </a:rPr>
            </a:br>
            <a:endParaRPr lang="en-US" sz="3600" dirty="0">
              <a:solidFill>
                <a:schemeClr val="tx1">
                  <a:lumMod val="50000"/>
                  <a:lumOff val="50000"/>
                </a:schemeClr>
              </a:solidFill>
            </a:endParaRPr>
          </a:p>
        </p:txBody>
      </p:sp>
      <p:pic>
        <p:nvPicPr>
          <p:cNvPr id="9" name="Picture 8">
            <a:extLst>
              <a:ext uri="{FF2B5EF4-FFF2-40B4-BE49-F238E27FC236}">
                <a16:creationId xmlns:a16="http://schemas.microsoft.com/office/drawing/2014/main" id="{81BBD154-3CF1-104B-ADFB-12536564F958}"/>
              </a:ext>
            </a:extLst>
          </p:cNvPr>
          <p:cNvPicPr>
            <a:picLocks noChangeAspect="1"/>
          </p:cNvPicPr>
          <p:nvPr/>
        </p:nvPicPr>
        <p:blipFill>
          <a:blip r:embed="rId3"/>
          <a:stretch>
            <a:fillRect/>
          </a:stretch>
        </p:blipFill>
        <p:spPr>
          <a:xfrm>
            <a:off x="251215" y="3004462"/>
            <a:ext cx="3814616" cy="2367385"/>
          </a:xfrm>
          <a:prstGeom prst="rect">
            <a:avLst/>
          </a:prstGeom>
        </p:spPr>
      </p:pic>
      <p:pic>
        <p:nvPicPr>
          <p:cNvPr id="10" name="Picture 9">
            <a:extLst>
              <a:ext uri="{FF2B5EF4-FFF2-40B4-BE49-F238E27FC236}">
                <a16:creationId xmlns:a16="http://schemas.microsoft.com/office/drawing/2014/main" id="{D4DF42EF-EBD5-8348-9528-7F3B0877CE14}"/>
              </a:ext>
            </a:extLst>
          </p:cNvPr>
          <p:cNvPicPr>
            <a:picLocks noChangeAspect="1"/>
          </p:cNvPicPr>
          <p:nvPr/>
        </p:nvPicPr>
        <p:blipFill>
          <a:blip r:embed="rId4"/>
          <a:stretch>
            <a:fillRect/>
          </a:stretch>
        </p:blipFill>
        <p:spPr>
          <a:xfrm>
            <a:off x="7796602" y="3037884"/>
            <a:ext cx="4149267" cy="2333963"/>
          </a:xfrm>
          <a:prstGeom prst="rect">
            <a:avLst/>
          </a:prstGeom>
        </p:spPr>
      </p:pic>
      <p:sp>
        <p:nvSpPr>
          <p:cNvPr id="7" name="TextBox 6">
            <a:extLst>
              <a:ext uri="{FF2B5EF4-FFF2-40B4-BE49-F238E27FC236}">
                <a16:creationId xmlns:a16="http://schemas.microsoft.com/office/drawing/2014/main" id="{BB27070A-43A4-0345-87B9-AE2FF86B8DE8}"/>
              </a:ext>
            </a:extLst>
          </p:cNvPr>
          <p:cNvSpPr txBox="1"/>
          <p:nvPr/>
        </p:nvSpPr>
        <p:spPr>
          <a:xfrm>
            <a:off x="4816763" y="2031444"/>
            <a:ext cx="2545505" cy="584775"/>
          </a:xfrm>
          <a:prstGeom prst="rect">
            <a:avLst/>
          </a:prstGeom>
          <a:noFill/>
        </p:spPr>
        <p:txBody>
          <a:bodyPr wrap="none" rtlCol="0">
            <a:spAutoFit/>
          </a:bodyPr>
          <a:lstStyle/>
          <a:p>
            <a:r>
              <a:rPr lang="en-US" sz="3200" dirty="0">
                <a:solidFill>
                  <a:schemeClr val="accent2"/>
                </a:solidFill>
                <a:latin typeface="+mj-lt"/>
              </a:rPr>
              <a:t>Megan Franke</a:t>
            </a:r>
          </a:p>
        </p:txBody>
      </p:sp>
      <p:sp>
        <p:nvSpPr>
          <p:cNvPr id="4" name="TextBox 3">
            <a:extLst>
              <a:ext uri="{FF2B5EF4-FFF2-40B4-BE49-F238E27FC236}">
                <a16:creationId xmlns:a16="http://schemas.microsoft.com/office/drawing/2014/main" id="{31C31824-2395-F946-B259-4A44CCD5E671}"/>
              </a:ext>
            </a:extLst>
          </p:cNvPr>
          <p:cNvSpPr txBox="1"/>
          <p:nvPr/>
        </p:nvSpPr>
        <p:spPr>
          <a:xfrm>
            <a:off x="930665" y="840127"/>
            <a:ext cx="10499797" cy="923330"/>
          </a:xfrm>
          <a:prstGeom prst="rect">
            <a:avLst/>
          </a:prstGeom>
          <a:noFill/>
        </p:spPr>
        <p:txBody>
          <a:bodyPr wrap="none" rtlCol="0">
            <a:spAutoFit/>
          </a:bodyPr>
          <a:lstStyle/>
          <a:p>
            <a:r>
              <a:rPr lang="en-US" sz="3600" dirty="0">
                <a:solidFill>
                  <a:schemeClr val="accent2"/>
                </a:solidFill>
                <a:latin typeface="+mj-lt"/>
              </a:rPr>
              <a:t>Supporting the Mathematical Brilliance of Young People</a:t>
            </a:r>
          </a:p>
          <a:p>
            <a:endParaRPr lang="en-US" dirty="0"/>
          </a:p>
        </p:txBody>
      </p:sp>
      <p:sp>
        <p:nvSpPr>
          <p:cNvPr id="6" name="Picture Placeholder 5">
            <a:extLst>
              <a:ext uri="{FF2B5EF4-FFF2-40B4-BE49-F238E27FC236}">
                <a16:creationId xmlns:a16="http://schemas.microsoft.com/office/drawing/2014/main" id="{D93002F8-874D-A74D-928C-2A1AD106149C}"/>
              </a:ext>
            </a:extLst>
          </p:cNvPr>
          <p:cNvSpPr>
            <a:spLocks noGrp="1"/>
          </p:cNvSpPr>
          <p:nvPr>
            <p:ph type="pic" sz="quarter" idx="10"/>
          </p:nvPr>
        </p:nvSpPr>
        <p:spPr/>
      </p:sp>
      <p:pic>
        <p:nvPicPr>
          <p:cNvPr id="11" name="Content Placeholder 5">
            <a:extLst>
              <a:ext uri="{FF2B5EF4-FFF2-40B4-BE49-F238E27FC236}">
                <a16:creationId xmlns:a16="http://schemas.microsoft.com/office/drawing/2014/main" id="{AE894AD0-1EFF-534A-8822-92B6C151AD67}"/>
              </a:ext>
            </a:extLst>
          </p:cNvPr>
          <p:cNvPicPr>
            <a:picLocks noChangeAspect="1"/>
          </p:cNvPicPr>
          <p:nvPr/>
        </p:nvPicPr>
        <p:blipFill>
          <a:blip r:embed="rId5"/>
          <a:stretch>
            <a:fillRect/>
          </a:stretch>
        </p:blipFill>
        <p:spPr>
          <a:xfrm>
            <a:off x="4395399" y="2789864"/>
            <a:ext cx="3048000" cy="3136900"/>
          </a:xfrm>
          <a:prstGeom prst="rect">
            <a:avLst/>
          </a:prstGeom>
        </p:spPr>
      </p:pic>
    </p:spTree>
    <p:extLst>
      <p:ext uri="{BB962C8B-B14F-4D97-AF65-F5344CB8AC3E}">
        <p14:creationId xmlns:p14="http://schemas.microsoft.com/office/powerpoint/2010/main" val="2274334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27364"/>
          </a:xfrm>
        </p:spPr>
        <p:txBody>
          <a:bodyPr/>
          <a:lstStyle/>
          <a:p>
            <a:r>
              <a:rPr lang="en-US" dirty="0"/>
              <a:t>		10 + 10 + 14 = 34</a:t>
            </a:r>
          </a:p>
        </p:txBody>
      </p:sp>
      <p:pic>
        <p:nvPicPr>
          <p:cNvPr id="4" name="Picture 3">
            <a:extLst>
              <a:ext uri="{FF2B5EF4-FFF2-40B4-BE49-F238E27FC236}">
                <a16:creationId xmlns:a16="http://schemas.microsoft.com/office/drawing/2014/main" id="{83BE792D-7B05-7A44-9296-930E78C0FFD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25655" y="6314970"/>
            <a:ext cx="1768006" cy="543030"/>
          </a:xfrm>
          <a:prstGeom prst="rect">
            <a:avLst/>
          </a:prstGeom>
        </p:spPr>
      </p:pic>
      <p:sp>
        <p:nvSpPr>
          <p:cNvPr id="6" name="Content Placeholder 5">
            <a:extLst>
              <a:ext uri="{FF2B5EF4-FFF2-40B4-BE49-F238E27FC236}">
                <a16:creationId xmlns:a16="http://schemas.microsoft.com/office/drawing/2014/main" id="{5ED5B825-3D30-0D43-83D3-2CBE7AFFE8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2220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 name="Relationship between Others Engaging with Your Ideas and Achievement"/>
          <p:cNvSpPr txBox="1">
            <a:spLocks noGrp="1"/>
          </p:cNvSpPr>
          <p:nvPr>
            <p:ph type="title"/>
          </p:nvPr>
        </p:nvSpPr>
        <p:spPr>
          <a:xfrm>
            <a:off x="1905000" y="298771"/>
            <a:ext cx="8381260" cy="1054394"/>
          </a:xfrm>
          <a:prstGeom prst="rect">
            <a:avLst/>
          </a:prstGeom>
        </p:spPr>
        <p:txBody>
          <a:bodyPr>
            <a:noAutofit/>
          </a:bodyPr>
          <a:lstStyle>
            <a:lvl1pPr defTabSz="379729">
              <a:defRPr sz="4550"/>
            </a:lvl1pPr>
          </a:lstStyle>
          <a:p>
            <a:pPr algn="ctr"/>
            <a:r>
              <a:rPr sz="3200" dirty="0"/>
              <a:t>Relationship between Others Engaging with Your Ideas and Achievement</a:t>
            </a:r>
          </a:p>
        </p:txBody>
      </p:sp>
      <p:pic>
        <p:nvPicPr>
          <p:cNvPr id="165" name="droppedImage.pdf" descr="droppedImage.pdf"/>
          <p:cNvPicPr>
            <a:picLocks noChangeAspect="1"/>
          </p:cNvPicPr>
          <p:nvPr/>
        </p:nvPicPr>
        <p:blipFill>
          <a:blip r:embed="rId3"/>
          <a:stretch>
            <a:fillRect/>
          </a:stretch>
        </p:blipFill>
        <p:spPr>
          <a:xfrm>
            <a:off x="2064694" y="1675762"/>
            <a:ext cx="7402030" cy="4009430"/>
          </a:xfrm>
          <a:prstGeom prst="rect">
            <a:avLst/>
          </a:prstGeom>
          <a:solidFill>
            <a:schemeClr val="bg1">
              <a:lumMod val="50000"/>
            </a:schemeClr>
          </a:solidFill>
          <a:ln w="12700">
            <a:miter lim="400000"/>
          </a:ln>
        </p:spPr>
      </p:pic>
      <p:sp>
        <p:nvSpPr>
          <p:cNvPr id="10" name="general reference"/>
          <p:cNvSpPr/>
          <p:nvPr/>
        </p:nvSpPr>
        <p:spPr>
          <a:xfrm>
            <a:off x="2118927" y="5773649"/>
            <a:ext cx="2071688" cy="379908"/>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defRPr sz="2000">
                <a:solidFill>
                  <a:srgbClr val="FF8647"/>
                </a:solidFill>
              </a:defRPr>
            </a:lvl1pPr>
          </a:lstStyle>
          <a:p>
            <a:r>
              <a:rPr dirty="0"/>
              <a:t>general reference</a:t>
            </a:r>
          </a:p>
        </p:txBody>
      </p:sp>
      <p:sp>
        <p:nvSpPr>
          <p:cNvPr id="11" name="detailed reference, nothing new"/>
          <p:cNvSpPr/>
          <p:nvPr/>
        </p:nvSpPr>
        <p:spPr>
          <a:xfrm>
            <a:off x="4783084" y="5818874"/>
            <a:ext cx="2339397" cy="687685"/>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2000">
                <a:solidFill>
                  <a:srgbClr val="FF8647"/>
                </a:solidFill>
              </a:defRPr>
            </a:lvl1pPr>
          </a:lstStyle>
          <a:p>
            <a:pPr algn="ctr"/>
            <a:r>
              <a:rPr dirty="0"/>
              <a:t>detailed reference, nothing new</a:t>
            </a:r>
          </a:p>
        </p:txBody>
      </p:sp>
      <p:sp>
        <p:nvSpPr>
          <p:cNvPr id="12" name="detailed reference, contribute new idea"/>
          <p:cNvSpPr/>
          <p:nvPr/>
        </p:nvSpPr>
        <p:spPr>
          <a:xfrm>
            <a:off x="8088558" y="5804021"/>
            <a:ext cx="2365131" cy="687685"/>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defRPr sz="2000">
                <a:solidFill>
                  <a:srgbClr val="FF8647"/>
                </a:solidFill>
              </a:defRPr>
            </a:lvl1pPr>
          </a:lstStyle>
          <a:p>
            <a:pPr algn="ctr"/>
            <a:r>
              <a:t>detailed reference, contribute new idea</a:t>
            </a:r>
          </a:p>
        </p:txBody>
      </p:sp>
      <p:sp>
        <p:nvSpPr>
          <p:cNvPr id="13" name="Line"/>
          <p:cNvSpPr/>
          <p:nvPr/>
        </p:nvSpPr>
        <p:spPr>
          <a:xfrm flipH="1">
            <a:off x="3154771" y="5422137"/>
            <a:ext cx="352619" cy="381884"/>
          </a:xfrm>
          <a:prstGeom prst="line">
            <a:avLst/>
          </a:prstGeom>
          <a:ln w="25400">
            <a:solidFill>
              <a:schemeClr val="accent4"/>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1200"/>
          </a:p>
        </p:txBody>
      </p:sp>
      <p:sp>
        <p:nvSpPr>
          <p:cNvPr id="14" name="Line"/>
          <p:cNvSpPr/>
          <p:nvPr/>
        </p:nvSpPr>
        <p:spPr>
          <a:xfrm>
            <a:off x="8980619" y="5461431"/>
            <a:ext cx="363766" cy="356858"/>
          </a:xfrm>
          <a:prstGeom prst="line">
            <a:avLst/>
          </a:prstGeom>
          <a:ln w="25400">
            <a:solidFill>
              <a:schemeClr val="accent4"/>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1200"/>
          </a:p>
        </p:txBody>
      </p:sp>
      <p:sp>
        <p:nvSpPr>
          <p:cNvPr id="15" name="Line"/>
          <p:cNvSpPr/>
          <p:nvPr/>
        </p:nvSpPr>
        <p:spPr>
          <a:xfrm>
            <a:off x="6469617" y="5618661"/>
            <a:ext cx="1430" cy="199628"/>
          </a:xfrm>
          <a:prstGeom prst="line">
            <a:avLst/>
          </a:prstGeom>
          <a:ln w="25400">
            <a:solidFill>
              <a:schemeClr val="accent4"/>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1200"/>
          </a:p>
        </p:txBody>
      </p:sp>
    </p:spTree>
    <p:extLst>
      <p:ext uri="{BB962C8B-B14F-4D97-AF65-F5344CB8AC3E}">
        <p14:creationId xmlns:p14="http://schemas.microsoft.com/office/powerpoint/2010/main" val="32658034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A9FC-A79D-CC4D-9913-AF26BA290BED}"/>
              </a:ext>
            </a:extLst>
          </p:cNvPr>
          <p:cNvSpPr>
            <a:spLocks noGrp="1"/>
          </p:cNvSpPr>
          <p:nvPr>
            <p:ph type="title"/>
          </p:nvPr>
        </p:nvSpPr>
        <p:spPr>
          <a:xfrm>
            <a:off x="1097280" y="263527"/>
            <a:ext cx="10058400" cy="1450757"/>
          </a:xfrm>
        </p:spPr>
        <p:txBody>
          <a:bodyPr/>
          <a:lstStyle/>
          <a:p>
            <a:r>
              <a:rPr lang="en-US" dirty="0">
                <a:solidFill>
                  <a:schemeClr val="accent2"/>
                </a:solidFill>
              </a:rPr>
              <a:t>What does EOI sound and look like?</a:t>
            </a:r>
          </a:p>
        </p:txBody>
      </p:sp>
      <p:sp>
        <p:nvSpPr>
          <p:cNvPr id="3" name="Content Placeholder 2">
            <a:extLst>
              <a:ext uri="{FF2B5EF4-FFF2-40B4-BE49-F238E27FC236}">
                <a16:creationId xmlns:a16="http://schemas.microsoft.com/office/drawing/2014/main" id="{5E7AA538-E64D-9A47-AD82-DA709F0DED02}"/>
              </a:ext>
            </a:extLst>
          </p:cNvPr>
          <p:cNvSpPr>
            <a:spLocks noGrp="1"/>
          </p:cNvSpPr>
          <p:nvPr>
            <p:ph idx="1"/>
          </p:nvPr>
        </p:nvSpPr>
        <p:spPr/>
        <p:txBody>
          <a:bodyPr/>
          <a:lstStyle/>
          <a:p>
            <a:pPr fontAlgn="base">
              <a:buFont typeface="Arial" panose="020B0604020202020204" pitchFamily="34" charset="0"/>
              <a:buChar char="•"/>
            </a:pPr>
            <a:r>
              <a:rPr lang="en-US" sz="2800" dirty="0">
                <a:latin typeface="+mj-lt"/>
              </a:rPr>
              <a:t>Details and specificity matter when it comes to explaining your ideas and engaging with the ideas of others       </a:t>
            </a:r>
          </a:p>
          <a:p>
            <a:pPr fontAlgn="base">
              <a:buFont typeface="Arial" panose="020B0604020202020204" pitchFamily="34" charset="0"/>
              <a:buChar char="•"/>
            </a:pPr>
            <a:r>
              <a:rPr lang="en-US" sz="2800" dirty="0">
                <a:latin typeface="+mj-lt"/>
              </a:rPr>
              <a:t>It’s not just about getting students to talk… it’s about getting into the substance of their math ideas</a:t>
            </a:r>
          </a:p>
          <a:p>
            <a:pPr fontAlgn="base">
              <a:buFont typeface="Arial" panose="020B0604020202020204" pitchFamily="34" charset="0"/>
              <a:buChar char="•"/>
            </a:pPr>
            <a:r>
              <a:rPr lang="en-US" sz="2800" dirty="0">
                <a:latin typeface="+mj-lt"/>
              </a:rPr>
              <a:t>It’s doesn’t need to sound pretty / use formal vocabulary / happen all at once</a:t>
            </a:r>
          </a:p>
          <a:p>
            <a:pPr fontAlgn="base">
              <a:buFont typeface="Arial" panose="020B0604020202020204" pitchFamily="34" charset="0"/>
              <a:buChar char="•"/>
            </a:pPr>
            <a:r>
              <a:rPr lang="en-US" sz="2800" dirty="0">
                <a:latin typeface="+mj-lt"/>
              </a:rPr>
              <a:t>Partnering students is about the students and their feelings about engaging with others</a:t>
            </a:r>
          </a:p>
          <a:p>
            <a:endParaRPr lang="en-US" dirty="0"/>
          </a:p>
        </p:txBody>
      </p:sp>
    </p:spTree>
    <p:extLst>
      <p:ext uri="{BB962C8B-B14F-4D97-AF65-F5344CB8AC3E}">
        <p14:creationId xmlns:p14="http://schemas.microsoft.com/office/powerpoint/2010/main" val="2155053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39409" y="256479"/>
            <a:ext cx="8250168" cy="1031051"/>
          </a:xfrm>
          <a:prstGeom prst="rect">
            <a:avLst/>
          </a:prstGeom>
        </p:spPr>
        <p:txBody>
          <a:bodyPr vert="horz" wrap="square" lIns="0" tIns="0" rIns="91440" bIns="45720" rtlCol="0" anchor="t" anchorCtr="0">
            <a:spAutoFit/>
          </a:bodyPr>
          <a:lstStyle>
            <a:lvl1pPr algn="ctr"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200" dirty="0">
                <a:solidFill>
                  <a:srgbClr val="4B4B4B"/>
                </a:solidFill>
              </a:rPr>
              <a:t>Participation Varies Across Students </a:t>
            </a:r>
          </a:p>
          <a:p>
            <a:r>
              <a:rPr lang="en-US" sz="3200" dirty="0">
                <a:solidFill>
                  <a:srgbClr val="4B4B4B"/>
                </a:solidFill>
              </a:rPr>
              <a:t>With Same Achievement Score</a:t>
            </a:r>
            <a:endParaRPr lang="en-US" sz="3200" dirty="0">
              <a:solidFill>
                <a:schemeClr val="bg1">
                  <a:lumMod val="50000"/>
                </a:schemeClr>
              </a:solidFill>
            </a:endParaRPr>
          </a:p>
        </p:txBody>
      </p:sp>
      <p:graphicFrame>
        <p:nvGraphicFramePr>
          <p:cNvPr id="12" name="Chart 11">
            <a:extLst>
              <a:ext uri="{FF2B5EF4-FFF2-40B4-BE49-F238E27FC236}">
                <a16:creationId xmlns:a16="http://schemas.microsoft.com/office/drawing/2014/main" id="{9B5B2A24-31A9-2B40-84BE-D54CFAFD0A1D}"/>
              </a:ext>
            </a:extLst>
          </p:cNvPr>
          <p:cNvGraphicFramePr>
            <a:graphicFrameLocks noGrp="1"/>
          </p:cNvGraphicFramePr>
          <p:nvPr/>
        </p:nvGraphicFramePr>
        <p:xfrm>
          <a:off x="1109963" y="1435829"/>
          <a:ext cx="3080244" cy="2267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2">
            <a:extLst>
              <a:ext uri="{FF2B5EF4-FFF2-40B4-BE49-F238E27FC236}">
                <a16:creationId xmlns:a16="http://schemas.microsoft.com/office/drawing/2014/main" id="{001991BC-3EF0-8B44-BE55-B6FCEB6D15F3}"/>
              </a:ext>
            </a:extLst>
          </p:cNvPr>
          <p:cNvGraphicFramePr>
            <a:graphicFrameLocks noGrp="1"/>
          </p:cNvGraphicFramePr>
          <p:nvPr>
            <p:ph sz="quarter" idx="19"/>
          </p:nvPr>
        </p:nvGraphicFramePr>
        <p:xfrm>
          <a:off x="4384432" y="1435828"/>
          <a:ext cx="3307808" cy="22548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ontent Placeholder 13">
            <a:extLst>
              <a:ext uri="{FF2B5EF4-FFF2-40B4-BE49-F238E27FC236}">
                <a16:creationId xmlns:a16="http://schemas.microsoft.com/office/drawing/2014/main" id="{EF138A3E-1236-234E-83E6-F6A91DCD0823}"/>
              </a:ext>
            </a:extLst>
          </p:cNvPr>
          <p:cNvGraphicFramePr>
            <a:graphicFrameLocks noGrp="1"/>
          </p:cNvGraphicFramePr>
          <p:nvPr>
            <p:ph sz="quarter" idx="20"/>
          </p:nvPr>
        </p:nvGraphicFramePr>
        <p:xfrm>
          <a:off x="7886464" y="1435828"/>
          <a:ext cx="3228032" cy="22548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D8C1904C-D0FE-0B47-9DD3-809104736925}"/>
              </a:ext>
            </a:extLst>
          </p:cNvPr>
          <p:cNvGraphicFramePr>
            <a:graphicFrameLocks noGrp="1"/>
          </p:cNvGraphicFramePr>
          <p:nvPr/>
        </p:nvGraphicFramePr>
        <p:xfrm>
          <a:off x="1058700" y="3875877"/>
          <a:ext cx="3131508" cy="203255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25B3C20C-4AEF-DB42-87D1-A88936B46FC3}"/>
              </a:ext>
            </a:extLst>
          </p:cNvPr>
          <p:cNvGraphicFramePr>
            <a:graphicFrameLocks noGrp="1"/>
          </p:cNvGraphicFramePr>
          <p:nvPr/>
        </p:nvGraphicFramePr>
        <p:xfrm>
          <a:off x="4384432" y="3875877"/>
          <a:ext cx="3307808" cy="203255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a:extLst>
              <a:ext uri="{FF2B5EF4-FFF2-40B4-BE49-F238E27FC236}">
                <a16:creationId xmlns:a16="http://schemas.microsoft.com/office/drawing/2014/main" id="{7D86BD9B-A7CA-3946-911E-1293F472D9C6}"/>
              </a:ext>
            </a:extLst>
          </p:cNvPr>
          <p:cNvGraphicFramePr>
            <a:graphicFrameLocks noGrp="1"/>
          </p:cNvGraphicFramePr>
          <p:nvPr/>
        </p:nvGraphicFramePr>
        <p:xfrm>
          <a:off x="7886464" y="3838969"/>
          <a:ext cx="3228032" cy="206946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502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48CFC8C-4646-AF4F-BB63-C4759EEAD1BD}"/>
              </a:ext>
            </a:extLst>
          </p:cNvPr>
          <p:cNvGraphicFramePr>
            <a:graphicFrameLocks noGrp="1"/>
          </p:cNvGraphicFramePr>
          <p:nvPr>
            <p:ph idx="4294967295"/>
          </p:nvPr>
        </p:nvGraphicFramePr>
        <p:xfrm>
          <a:off x="2514600" y="1371600"/>
          <a:ext cx="7162800" cy="3657601"/>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1847755382"/>
                    </a:ext>
                  </a:extLst>
                </a:gridCol>
                <a:gridCol w="2133600">
                  <a:extLst>
                    <a:ext uri="{9D8B030D-6E8A-4147-A177-3AD203B41FA5}">
                      <a16:colId xmlns:a16="http://schemas.microsoft.com/office/drawing/2014/main" val="2752847046"/>
                    </a:ext>
                  </a:extLst>
                </a:gridCol>
              </a:tblGrid>
              <a:tr h="1045029">
                <a:tc gridSpan="2">
                  <a:txBody>
                    <a:bodyPr/>
                    <a:lstStyle/>
                    <a:p>
                      <a:pPr algn="ctr"/>
                      <a:r>
                        <a:rPr lang="en-US" sz="2800" dirty="0"/>
                        <a:t>How much explanation occurs before others demonstrate engagement?</a:t>
                      </a:r>
                    </a:p>
                  </a:txBody>
                  <a:tcPr/>
                </a:tc>
                <a:tc hMerge="1">
                  <a:txBody>
                    <a:bodyPr/>
                    <a:lstStyle/>
                    <a:p>
                      <a:endParaRPr lang="en-US" dirty="0"/>
                    </a:p>
                  </a:txBody>
                  <a:tcPr/>
                </a:tc>
                <a:extLst>
                  <a:ext uri="{0D108BD9-81ED-4DB2-BD59-A6C34878D82A}">
                    <a16:rowId xmlns:a16="http://schemas.microsoft.com/office/drawing/2014/main" val="1285797361"/>
                  </a:ext>
                </a:extLst>
              </a:tr>
              <a:tr h="825942">
                <a:tc>
                  <a:txBody>
                    <a:bodyPr/>
                    <a:lstStyle/>
                    <a:p>
                      <a:r>
                        <a:rPr lang="en-US" sz="2800" dirty="0"/>
                        <a:t>Complete</a:t>
                      </a:r>
                    </a:p>
                  </a:txBody>
                  <a:tcPr/>
                </a:tc>
                <a:tc>
                  <a:txBody>
                    <a:bodyPr/>
                    <a:lstStyle/>
                    <a:p>
                      <a:r>
                        <a:rPr lang="en-US" sz="2800" dirty="0"/>
                        <a:t>27%</a:t>
                      </a:r>
                    </a:p>
                  </a:txBody>
                  <a:tcPr/>
                </a:tc>
                <a:extLst>
                  <a:ext uri="{0D108BD9-81ED-4DB2-BD59-A6C34878D82A}">
                    <a16:rowId xmlns:a16="http://schemas.microsoft.com/office/drawing/2014/main" val="3159327465"/>
                  </a:ext>
                </a:extLst>
              </a:tr>
              <a:tr h="741601">
                <a:tc>
                  <a:txBody>
                    <a:bodyPr/>
                    <a:lstStyle/>
                    <a:p>
                      <a:pPr marL="0" marR="0">
                        <a:spcBef>
                          <a:spcPts val="0"/>
                        </a:spcBef>
                        <a:spcAft>
                          <a:spcPts val="0"/>
                        </a:spcAft>
                      </a:pPr>
                      <a:r>
                        <a:rPr lang="en-US" sz="2800" dirty="0">
                          <a:effectLst/>
                        </a:rPr>
                        <a:t>Partial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2800" dirty="0">
                          <a:effectLst/>
                        </a:rPr>
                        <a:t>63%</a:t>
                      </a:r>
                    </a:p>
                  </a:txBody>
                  <a:tcPr/>
                </a:tc>
                <a:extLst>
                  <a:ext uri="{0D108BD9-81ED-4DB2-BD59-A6C34878D82A}">
                    <a16:rowId xmlns:a16="http://schemas.microsoft.com/office/drawing/2014/main" val="273754706"/>
                  </a:ext>
                </a:extLst>
              </a:tr>
              <a:tr h="1045029">
                <a:tc>
                  <a:txBody>
                    <a:bodyPr/>
                    <a:lstStyle/>
                    <a:p>
                      <a:r>
                        <a:rPr lang="en-US" sz="2800" dirty="0"/>
                        <a:t>others engage before any explanation</a:t>
                      </a:r>
                    </a:p>
                  </a:txBody>
                  <a:tcPr/>
                </a:tc>
                <a:tc>
                  <a:txBody>
                    <a:bodyPr/>
                    <a:lstStyle/>
                    <a:p>
                      <a:r>
                        <a:rPr lang="en-US" sz="2800" dirty="0"/>
                        <a:t>10%</a:t>
                      </a:r>
                    </a:p>
                  </a:txBody>
                  <a:tcPr/>
                </a:tc>
                <a:extLst>
                  <a:ext uri="{0D108BD9-81ED-4DB2-BD59-A6C34878D82A}">
                    <a16:rowId xmlns:a16="http://schemas.microsoft.com/office/drawing/2014/main" val="2067404173"/>
                  </a:ext>
                </a:extLst>
              </a:tr>
            </a:tbl>
          </a:graphicData>
        </a:graphic>
      </p:graphicFrame>
    </p:spTree>
    <p:extLst>
      <p:ext uri="{BB962C8B-B14F-4D97-AF65-F5344CB8AC3E}">
        <p14:creationId xmlns:p14="http://schemas.microsoft.com/office/powerpoint/2010/main" val="571579261"/>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B6CB-4B71-224B-88FC-34C8635055BD}"/>
              </a:ext>
            </a:extLst>
          </p:cNvPr>
          <p:cNvSpPr>
            <a:spLocks noGrp="1"/>
          </p:cNvSpPr>
          <p:nvPr>
            <p:ph type="title"/>
          </p:nvPr>
        </p:nvSpPr>
        <p:spPr/>
        <p:txBody>
          <a:bodyPr/>
          <a:lstStyle/>
          <a:p>
            <a:r>
              <a:rPr lang="en-US" dirty="0">
                <a:solidFill>
                  <a:schemeClr val="accent2"/>
                </a:solidFill>
              </a:rPr>
              <a:t>Supporting Engaging with Others Ideas</a:t>
            </a:r>
          </a:p>
        </p:txBody>
      </p:sp>
      <p:sp>
        <p:nvSpPr>
          <p:cNvPr id="3" name="Content Placeholder 2">
            <a:extLst>
              <a:ext uri="{FF2B5EF4-FFF2-40B4-BE49-F238E27FC236}">
                <a16:creationId xmlns:a16="http://schemas.microsoft.com/office/drawing/2014/main" id="{1C37B6F7-A1F6-0848-A88B-326EF8DCE5C1}"/>
              </a:ext>
            </a:extLst>
          </p:cNvPr>
          <p:cNvSpPr>
            <a:spLocks noGrp="1"/>
          </p:cNvSpPr>
          <p:nvPr>
            <p:ph idx="1"/>
          </p:nvPr>
        </p:nvSpPr>
        <p:spPr>
          <a:xfrm>
            <a:off x="1177290" y="1737360"/>
            <a:ext cx="10058400" cy="4725663"/>
          </a:xfrm>
        </p:spPr>
        <p:txBody>
          <a:bodyPr>
            <a:normAutofit fontScale="92500"/>
          </a:bodyPr>
          <a:lstStyle/>
          <a:p>
            <a:pPr marL="0" indent="0">
              <a:buNone/>
            </a:pPr>
            <a:endParaRPr lang="en-US" sz="1300" dirty="0">
              <a:latin typeface="+mj-lt"/>
            </a:endParaRPr>
          </a:p>
          <a:p>
            <a:pPr marL="0" indent="0">
              <a:buNone/>
            </a:pPr>
            <a:r>
              <a:rPr lang="en-US" sz="2800" dirty="0">
                <a:latin typeface="+mj-lt"/>
              </a:rPr>
              <a:t>When questions were broad/general students hesitated, but when questions were more specific and when T positioned them as being correct before asking the to explain/justify they participated  (Parks 2010 found this to be true in her study of Black students)</a:t>
            </a:r>
          </a:p>
          <a:p>
            <a:pPr marL="0" indent="0">
              <a:buNone/>
            </a:pPr>
            <a:r>
              <a:rPr lang="en-US" sz="2800" dirty="0">
                <a:latin typeface="+mj-lt"/>
              </a:rPr>
              <a:t>Supporting EOI involves helping students figure out how to do it – in the moment – and then explicitly recognizing it when they take it up</a:t>
            </a:r>
          </a:p>
          <a:p>
            <a:pPr marL="0" indent="0">
              <a:buNone/>
            </a:pPr>
            <a:endParaRPr lang="en-US" sz="1300" dirty="0">
              <a:latin typeface="+mj-lt"/>
            </a:endParaRPr>
          </a:p>
          <a:p>
            <a:pPr marL="0" indent="0">
              <a:buNone/>
            </a:pPr>
            <a:r>
              <a:rPr lang="en-US" sz="2800" dirty="0">
                <a:latin typeface="+mj-lt"/>
              </a:rPr>
              <a:t>Supporting EOI involves positioning students competently (Johnson et al)</a:t>
            </a:r>
          </a:p>
          <a:p>
            <a:pPr marL="0" indent="0">
              <a:buNone/>
            </a:pPr>
            <a:endParaRPr lang="en-US" sz="1200" dirty="0">
              <a:latin typeface="+mj-lt"/>
            </a:endParaRPr>
          </a:p>
          <a:p>
            <a:pPr marL="0" indent="0">
              <a:buNone/>
            </a:pPr>
            <a:r>
              <a:rPr lang="en-US" sz="2800" dirty="0">
                <a:latin typeface="+mj-lt"/>
              </a:rPr>
              <a:t>Supporting EOI involves building relationships with students (Battey et al)</a:t>
            </a:r>
          </a:p>
          <a:p>
            <a:pPr marL="0" indent="0">
              <a:buNone/>
            </a:pPr>
            <a:endParaRPr lang="en-US" sz="2800" dirty="0">
              <a:latin typeface="+mj-lt"/>
            </a:endParaRPr>
          </a:p>
          <a:p>
            <a:pPr marL="0" indent="0">
              <a:buNone/>
            </a:pPr>
            <a:endParaRPr lang="en-US" dirty="0"/>
          </a:p>
          <a:p>
            <a:endParaRPr lang="en-US" dirty="0"/>
          </a:p>
        </p:txBody>
      </p:sp>
    </p:spTree>
    <p:extLst>
      <p:ext uri="{BB962C8B-B14F-4D97-AF65-F5344CB8AC3E}">
        <p14:creationId xmlns:p14="http://schemas.microsoft.com/office/powerpoint/2010/main" val="64263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415600" y="1630807"/>
            <a:ext cx="11360800" cy="4188102"/>
          </a:xfrm>
          <a:prstGeom prst="rect">
            <a:avLst/>
          </a:prstGeom>
        </p:spPr>
        <p:txBody>
          <a:bodyPr spcFirstLastPara="1" vert="horz" wrap="square" lIns="121900" tIns="121900" rIns="121900" bIns="121900" rtlCol="0" anchor="t" anchorCtr="0">
            <a:noAutofit/>
          </a:bodyPr>
          <a:lstStyle/>
          <a:p>
            <a:pPr>
              <a:lnSpc>
                <a:spcPct val="115000"/>
              </a:lnSpc>
            </a:pPr>
            <a:r>
              <a:rPr lang="en" sz="3200" i="1" dirty="0"/>
              <a:t>“How teachers speak, listen, see, and interact with young people matters. They shape the environment and interactions that in turn shape students’ sense of themselves and their competence. Teachers can reproduce themselves and their competence. Teachers can reproduce marginalization or disrupt it. As such, they play an essential role in rehumanizing school experiences of Latinx, Black, and indigenous students.”</a:t>
            </a:r>
            <a:br>
              <a:rPr lang="en" sz="3200" i="1" dirty="0"/>
            </a:br>
            <a:r>
              <a:rPr lang="en" sz="3200" i="1" dirty="0"/>
              <a:t>							 </a:t>
            </a:r>
            <a:r>
              <a:rPr lang="en" sz="3200" dirty="0"/>
              <a:t>-</a:t>
            </a:r>
            <a:r>
              <a:rPr lang="en" sz="3200" dirty="0">
                <a:solidFill>
                  <a:srgbClr val="222222"/>
                </a:solidFill>
                <a:highlight>
                  <a:srgbClr val="FFFFFF"/>
                </a:highlight>
              </a:rPr>
              <a:t>Professor Imani Goffney</a:t>
            </a:r>
            <a:r>
              <a:rPr lang="en" sz="3600" i="1" dirty="0"/>
              <a:t> </a:t>
            </a:r>
            <a:endParaRPr sz="3200" i="1" dirty="0"/>
          </a:p>
        </p:txBody>
      </p:sp>
      <p:sp>
        <p:nvSpPr>
          <p:cNvPr id="153" name="Google Shape;153;p26"/>
          <p:cNvSpPr txBox="1"/>
          <p:nvPr/>
        </p:nvSpPr>
        <p:spPr>
          <a:xfrm>
            <a:off x="521202" y="608167"/>
            <a:ext cx="10418000" cy="676000"/>
          </a:xfrm>
          <a:prstGeom prst="rect">
            <a:avLst/>
          </a:prstGeom>
          <a:noFill/>
          <a:ln>
            <a:noFill/>
          </a:ln>
        </p:spPr>
        <p:txBody>
          <a:bodyPr spcFirstLastPara="1" wrap="square" lIns="121900" tIns="121900" rIns="121900" bIns="121900" anchor="t" anchorCtr="0">
            <a:noAutofit/>
          </a:bodyPr>
          <a:lstStyle/>
          <a:p>
            <a:pPr algn="ctr"/>
            <a:r>
              <a:rPr lang="en-US" sz="3733" b="1" dirty="0">
                <a:solidFill>
                  <a:schemeClr val="accent2"/>
                </a:solidFill>
                <a:latin typeface="+mj-lt"/>
                <a:ea typeface="Calibri"/>
                <a:cs typeface="Calibri"/>
                <a:sym typeface="Calibri"/>
              </a:rPr>
              <a:t>Participation and Teaching</a:t>
            </a:r>
            <a:endParaRPr sz="3733" b="1" dirty="0">
              <a:solidFill>
                <a:schemeClr val="accent2"/>
              </a:solidFill>
              <a:latin typeface="+mj-lt"/>
              <a:ea typeface="Calibri"/>
              <a:cs typeface="Calibri"/>
              <a:sym typeface="Calibri"/>
            </a:endParaRPr>
          </a:p>
        </p:txBody>
      </p:sp>
    </p:spTree>
    <p:extLst>
      <p:ext uri="{BB962C8B-B14F-4D97-AF65-F5344CB8AC3E}">
        <p14:creationId xmlns:p14="http://schemas.microsoft.com/office/powerpoint/2010/main" val="4172704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Resources for teachers and </a:t>
            </a:r>
            <a:br>
              <a:rPr lang="en-US" dirty="0"/>
            </a:br>
            <a:r>
              <a:rPr lang="en-US" dirty="0"/>
              <a:t>teacher educators</a:t>
            </a:r>
          </a:p>
        </p:txBody>
      </p:sp>
      <p:sp>
        <p:nvSpPr>
          <p:cNvPr id="3" name="Content Placeholder 2"/>
          <p:cNvSpPr>
            <a:spLocks noGrp="1"/>
          </p:cNvSpPr>
          <p:nvPr>
            <p:ph idx="1"/>
          </p:nvPr>
        </p:nvSpPr>
        <p:spPr>
          <a:xfrm>
            <a:off x="1938876" y="1914140"/>
            <a:ext cx="5054600" cy="4495799"/>
          </a:xfrm>
        </p:spPr>
        <p:txBody>
          <a:bodyPr>
            <a:normAutofit/>
          </a:bodyPr>
          <a:lstStyle/>
          <a:p>
            <a:pPr marL="0" indent="0">
              <a:spcBef>
                <a:spcPts val="0"/>
              </a:spcBef>
              <a:spcAft>
                <a:spcPts val="0"/>
              </a:spcAft>
            </a:pPr>
            <a:r>
              <a:rPr lang="en-US" sz="1800" dirty="0"/>
              <a:t>DREME TE website 		</a:t>
            </a:r>
          </a:p>
          <a:p>
            <a:pPr marL="0" indent="0">
              <a:spcBef>
                <a:spcPts val="0"/>
              </a:spcBef>
              <a:spcAft>
                <a:spcPts val="0"/>
              </a:spcAft>
            </a:pPr>
            <a:r>
              <a:rPr lang="en-US" sz="1800" dirty="0">
                <a:hlinkClick r:id="rId2"/>
              </a:rPr>
              <a:t>http://prek-math-te.stanford.edu/</a:t>
            </a:r>
            <a:r>
              <a:rPr lang="en-US" sz="1800" dirty="0"/>
              <a:t> </a:t>
            </a:r>
          </a:p>
          <a:p>
            <a:endParaRPr lang="en-US" sz="1800" dirty="0"/>
          </a:p>
          <a:p>
            <a:r>
              <a:rPr lang="en-US" sz="1800" dirty="0"/>
              <a:t>Cognitively Guided Instruction books</a:t>
            </a:r>
          </a:p>
          <a:p>
            <a:pPr lvl="1"/>
            <a:r>
              <a:rPr lang="en-US" sz="1500" dirty="0"/>
              <a:t>Children’s Mathematics</a:t>
            </a:r>
          </a:p>
          <a:p>
            <a:pPr lvl="1"/>
            <a:r>
              <a:rPr lang="en-US" sz="1500" dirty="0"/>
              <a:t>Extending Children’s Mathematics</a:t>
            </a:r>
          </a:p>
          <a:p>
            <a:pPr lvl="1"/>
            <a:r>
              <a:rPr lang="en-US" sz="1500" dirty="0"/>
              <a:t>Young Children’s Mathematics</a:t>
            </a:r>
          </a:p>
          <a:p>
            <a:pPr lvl="1"/>
            <a:r>
              <a:rPr lang="en-US" sz="1500" dirty="0"/>
              <a:t>Thinking Mathematically</a:t>
            </a:r>
          </a:p>
          <a:p>
            <a:endParaRPr lang="en-US" sz="1800" dirty="0"/>
          </a:p>
          <a:p>
            <a:pPr marL="0" indent="0">
              <a:buNone/>
            </a:pPr>
            <a:r>
              <a:rPr lang="en-US" sz="1800" dirty="0"/>
              <a:t>              #</a:t>
            </a:r>
            <a:r>
              <a:rPr lang="en-US" sz="1800" dirty="0" err="1"/>
              <a:t>CGImath</a:t>
            </a:r>
            <a:endParaRPr lang="en-US" sz="1800" dirty="0"/>
          </a:p>
          <a:p>
            <a:pPr marL="0" indent="0">
              <a:buNone/>
            </a:pPr>
            <a:r>
              <a:rPr lang="en-US" sz="1800" dirty="0"/>
              <a:t>              @</a:t>
            </a:r>
            <a:r>
              <a:rPr lang="en-US" sz="1800" dirty="0" err="1"/>
              <a:t>megnlfranke</a:t>
            </a:r>
            <a:endParaRPr lang="en-US" sz="1800" dirty="0"/>
          </a:p>
        </p:txBody>
      </p:sp>
      <p:pic>
        <p:nvPicPr>
          <p:cNvPr id="4" name="Picture 3" descr="Screen Shot 2016-08-11 at 11.54.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823" y="3018074"/>
            <a:ext cx="1214978" cy="152420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B59D008-7CFC-7B4B-9750-97787CD1B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0989" y="4783733"/>
            <a:ext cx="1239313" cy="157350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A5C73F8-CCC0-4B4D-844E-7E88E2D8F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989" y="2989656"/>
            <a:ext cx="1239313" cy="1552622"/>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AB707FB1-9425-9946-8676-7A5051325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823" y="4783733"/>
            <a:ext cx="1257301" cy="1601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descr="twitter-icon-download-18.png">
            <a:extLst>
              <a:ext uri="{FF2B5EF4-FFF2-40B4-BE49-F238E27FC236}">
                <a16:creationId xmlns:a16="http://schemas.microsoft.com/office/drawing/2014/main" id="{D1014E22-639B-0442-9C10-E52BD01C76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1201" y="5205017"/>
            <a:ext cx="730941" cy="730941"/>
          </a:xfrm>
          <a:prstGeom prst="rect">
            <a:avLst/>
          </a:prstGeom>
        </p:spPr>
      </p:pic>
      <p:pic>
        <p:nvPicPr>
          <p:cNvPr id="9" name="Picture 8">
            <a:extLst>
              <a:ext uri="{FF2B5EF4-FFF2-40B4-BE49-F238E27FC236}">
                <a16:creationId xmlns:a16="http://schemas.microsoft.com/office/drawing/2014/main" id="{BC0DAA31-1780-BE4A-B06D-CDE5367425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8693" y="1914140"/>
            <a:ext cx="2343217" cy="665687"/>
          </a:xfrm>
          <a:prstGeom prst="rect">
            <a:avLst/>
          </a:prstGeom>
        </p:spPr>
      </p:pic>
    </p:spTree>
    <p:extLst>
      <p:ext uri="{BB962C8B-B14F-4D97-AF65-F5344CB8AC3E}">
        <p14:creationId xmlns:p14="http://schemas.microsoft.com/office/powerpoint/2010/main" val="124683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1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1AA389DF-3A33-5546-AF0D-83D49E4FE81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8779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B0C8E1-CDFC-6F4C-8EE8-E5BA8EA6A193}"/>
              </a:ext>
            </a:extLst>
          </p:cNvPr>
          <p:cNvSpPr txBox="1"/>
          <p:nvPr/>
        </p:nvSpPr>
        <p:spPr>
          <a:xfrm>
            <a:off x="1878227" y="345989"/>
            <a:ext cx="7368107" cy="646331"/>
          </a:xfrm>
          <a:prstGeom prst="rect">
            <a:avLst/>
          </a:prstGeom>
          <a:noFill/>
        </p:spPr>
        <p:txBody>
          <a:bodyPr wrap="none" rtlCol="0">
            <a:spAutoFit/>
          </a:bodyPr>
          <a:lstStyle/>
          <a:p>
            <a:r>
              <a:rPr lang="en-US" dirty="0"/>
              <a:t>Megan had 3 packages of cupcakes. There were 4 cupcakes in each package. </a:t>
            </a:r>
          </a:p>
          <a:p>
            <a:r>
              <a:rPr lang="en-US" dirty="0"/>
              <a:t>She ate 5 cupcakes. How many cupcakes are left?</a:t>
            </a:r>
          </a:p>
        </p:txBody>
      </p:sp>
    </p:spTree>
    <p:extLst>
      <p:ext uri="{BB962C8B-B14F-4D97-AF65-F5344CB8AC3E}">
        <p14:creationId xmlns:p14="http://schemas.microsoft.com/office/powerpoint/2010/main" val="332757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55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34C41-C0C6-1D42-92B2-B1157C488095}"/>
              </a:ext>
            </a:extLst>
          </p:cNvPr>
          <p:cNvPicPr>
            <a:picLocks noChangeAspect="1"/>
          </p:cNvPicPr>
          <p:nvPr/>
        </p:nvPicPr>
        <p:blipFill>
          <a:blip r:embed="rId2"/>
          <a:stretch>
            <a:fillRect/>
          </a:stretch>
        </p:blipFill>
        <p:spPr>
          <a:xfrm>
            <a:off x="2065176" y="251035"/>
            <a:ext cx="8474572" cy="6355929"/>
          </a:xfrm>
          <a:prstGeom prst="rect">
            <a:avLst/>
          </a:prstGeom>
        </p:spPr>
      </p:pic>
    </p:spTree>
    <p:extLst>
      <p:ext uri="{BB962C8B-B14F-4D97-AF65-F5344CB8AC3E}">
        <p14:creationId xmlns:p14="http://schemas.microsoft.com/office/powerpoint/2010/main" val="379789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1A7A-96FC-7C41-9723-CF9498ED135E}"/>
              </a:ext>
            </a:extLst>
          </p:cNvPr>
          <p:cNvSpPr>
            <a:spLocks noGrp="1"/>
          </p:cNvSpPr>
          <p:nvPr>
            <p:ph type="title"/>
          </p:nvPr>
        </p:nvSpPr>
        <p:spPr/>
        <p:txBody>
          <a:bodyPr>
            <a:normAutofit/>
          </a:bodyPr>
          <a:lstStyle/>
          <a:p>
            <a:pPr algn="ctr"/>
            <a:r>
              <a:rPr lang="en-US" dirty="0">
                <a:solidFill>
                  <a:schemeClr val="tx2"/>
                </a:solidFill>
              </a:rPr>
              <a:t>Creating opportunities for children’s understandings to emerge</a:t>
            </a:r>
          </a:p>
        </p:txBody>
      </p:sp>
      <p:sp>
        <p:nvSpPr>
          <p:cNvPr id="3" name="Content Placeholder 2">
            <a:extLst>
              <a:ext uri="{FF2B5EF4-FFF2-40B4-BE49-F238E27FC236}">
                <a16:creationId xmlns:a16="http://schemas.microsoft.com/office/drawing/2014/main" id="{8D59657D-9442-1544-BAD8-DB3B0E145601}"/>
              </a:ext>
            </a:extLst>
          </p:cNvPr>
          <p:cNvSpPr>
            <a:spLocks noGrp="1"/>
          </p:cNvSpPr>
          <p:nvPr>
            <p:ph idx="1"/>
          </p:nvPr>
        </p:nvSpPr>
        <p:spPr>
          <a:xfrm>
            <a:off x="1243013" y="1828801"/>
            <a:ext cx="10372725" cy="4297363"/>
          </a:xfrm>
        </p:spPr>
        <p:txBody>
          <a:bodyPr>
            <a:normAutofit/>
          </a:bodyPr>
          <a:lstStyle/>
          <a:p>
            <a:pPr marL="0" indent="0">
              <a:spcAft>
                <a:spcPts val="1050"/>
              </a:spcAft>
              <a:buNone/>
            </a:pPr>
            <a:r>
              <a:rPr lang="en-US" sz="2800" dirty="0">
                <a:latin typeface="+mj-lt"/>
              </a:rPr>
              <a:t>Details matter</a:t>
            </a:r>
          </a:p>
          <a:p>
            <a:pPr lvl="1">
              <a:spcAft>
                <a:spcPts val="1050"/>
              </a:spcAft>
            </a:pPr>
            <a:r>
              <a:rPr lang="en-US" sz="2600" dirty="0">
                <a:latin typeface="+mj-lt"/>
              </a:rPr>
              <a:t>Research on children’s mathematical thinking can help us to know what to look and listen for—to uncover children’s rich intuitive ideas about mathematics (Carpenter et al., 2017; Empson &amp; Levi, 2013)</a:t>
            </a:r>
          </a:p>
          <a:p>
            <a:pPr marL="0" indent="0">
              <a:spcAft>
                <a:spcPts val="1050"/>
              </a:spcAft>
              <a:buNone/>
            </a:pPr>
            <a:r>
              <a:rPr lang="en-US" sz="2800" dirty="0">
                <a:latin typeface="+mj-lt"/>
              </a:rPr>
              <a:t>Informal knowledge matters</a:t>
            </a:r>
          </a:p>
          <a:p>
            <a:pPr lvl="1">
              <a:spcAft>
                <a:spcPts val="1050"/>
              </a:spcAft>
            </a:pPr>
            <a:r>
              <a:rPr lang="en-US" sz="2600" dirty="0">
                <a:latin typeface="+mj-lt"/>
              </a:rPr>
              <a:t>Look for understandings of sophisticated mathematics within informal language, representations, and gestures (</a:t>
            </a:r>
            <a:r>
              <a:rPr lang="en-US" sz="2600" dirty="0" err="1">
                <a:latin typeface="+mj-lt"/>
              </a:rPr>
              <a:t>Moschkovich</a:t>
            </a:r>
            <a:r>
              <a:rPr lang="en-US" sz="2600" dirty="0">
                <a:latin typeface="+mj-lt"/>
              </a:rPr>
              <a:t>, 2013)</a:t>
            </a:r>
          </a:p>
          <a:p>
            <a:endParaRPr lang="en-US" dirty="0"/>
          </a:p>
        </p:txBody>
      </p:sp>
    </p:spTree>
    <p:extLst>
      <p:ext uri="{BB962C8B-B14F-4D97-AF65-F5344CB8AC3E}">
        <p14:creationId xmlns:p14="http://schemas.microsoft.com/office/powerpoint/2010/main" val="4769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1A7A-96FC-7C41-9723-CF9498ED135E}"/>
              </a:ext>
            </a:extLst>
          </p:cNvPr>
          <p:cNvSpPr>
            <a:spLocks noGrp="1"/>
          </p:cNvSpPr>
          <p:nvPr>
            <p:ph type="title"/>
          </p:nvPr>
        </p:nvSpPr>
        <p:spPr>
          <a:xfrm>
            <a:off x="668655" y="286603"/>
            <a:ext cx="10487025" cy="1156435"/>
          </a:xfrm>
        </p:spPr>
        <p:txBody>
          <a:bodyPr>
            <a:normAutofit/>
          </a:bodyPr>
          <a:lstStyle/>
          <a:p>
            <a:pPr algn="ctr"/>
            <a:r>
              <a:rPr lang="en-US" dirty="0">
                <a:solidFill>
                  <a:schemeClr val="tx2"/>
                </a:solidFill>
              </a:rPr>
              <a:t>Capturing what children know and can do</a:t>
            </a:r>
          </a:p>
        </p:txBody>
      </p:sp>
      <p:sp>
        <p:nvSpPr>
          <p:cNvPr id="3" name="Content Placeholder 2">
            <a:extLst>
              <a:ext uri="{FF2B5EF4-FFF2-40B4-BE49-F238E27FC236}">
                <a16:creationId xmlns:a16="http://schemas.microsoft.com/office/drawing/2014/main" id="{8D59657D-9442-1544-BAD8-DB3B0E145601}"/>
              </a:ext>
            </a:extLst>
          </p:cNvPr>
          <p:cNvSpPr>
            <a:spLocks noGrp="1"/>
          </p:cNvSpPr>
          <p:nvPr>
            <p:ph idx="1"/>
          </p:nvPr>
        </p:nvSpPr>
        <p:spPr>
          <a:xfrm>
            <a:off x="928687" y="1710247"/>
            <a:ext cx="10858501" cy="4969931"/>
          </a:xfrm>
        </p:spPr>
        <p:txBody>
          <a:bodyPr>
            <a:normAutofit/>
          </a:bodyPr>
          <a:lstStyle/>
          <a:p>
            <a:pPr marL="0" indent="0">
              <a:lnSpc>
                <a:spcPct val="110000"/>
              </a:lnSpc>
              <a:buNone/>
            </a:pPr>
            <a:r>
              <a:rPr lang="en-US" sz="2800" dirty="0">
                <a:latin typeface="+mj-lt"/>
              </a:rPr>
              <a:t>Tasks matter: </a:t>
            </a:r>
          </a:p>
          <a:p>
            <a:pPr lvl="1">
              <a:lnSpc>
                <a:spcPct val="110000"/>
              </a:lnSpc>
            </a:pPr>
            <a:r>
              <a:rPr lang="en-US" sz="2800" dirty="0">
                <a:latin typeface="+mj-lt"/>
              </a:rPr>
              <a:t>Tasks that “problematize” the mathematics can create opportunities to learn about children’s emergent understandings (Hiebert et al., 1996)</a:t>
            </a:r>
          </a:p>
          <a:p>
            <a:pPr marL="0" indent="0">
              <a:lnSpc>
                <a:spcPct val="110000"/>
              </a:lnSpc>
              <a:buNone/>
            </a:pPr>
            <a:r>
              <a:rPr lang="en-US" sz="2800" dirty="0">
                <a:latin typeface="+mj-lt"/>
              </a:rPr>
              <a:t>Partial understandings matter:</a:t>
            </a:r>
          </a:p>
          <a:p>
            <a:pPr lvl="1">
              <a:lnSpc>
                <a:spcPct val="110000"/>
              </a:lnSpc>
            </a:pPr>
            <a:r>
              <a:rPr lang="en-US" sz="2800" dirty="0">
                <a:latin typeface="+mj-lt"/>
              </a:rPr>
              <a:t>Attending to the details of children’s thinking allows us to recognize the productive mathematics within incorrect or in-process responses </a:t>
            </a:r>
          </a:p>
          <a:p>
            <a:pPr lvl="1">
              <a:lnSpc>
                <a:spcPct val="110000"/>
              </a:lnSpc>
            </a:pPr>
            <a:r>
              <a:rPr lang="en-US" sz="2800" dirty="0">
                <a:latin typeface="+mj-lt"/>
              </a:rPr>
              <a:t>All-or-nothing approaches to assessment are likely underestimating young children’s capabilities (Franke et al., in press; Johnson et al., 2019)</a:t>
            </a:r>
          </a:p>
          <a:p>
            <a:endParaRPr lang="en-US" sz="2800" dirty="0">
              <a:latin typeface="+mj-lt"/>
            </a:endParaRPr>
          </a:p>
          <a:p>
            <a:endParaRPr lang="en-US" dirty="0"/>
          </a:p>
        </p:txBody>
      </p:sp>
    </p:spTree>
    <p:extLst>
      <p:ext uri="{BB962C8B-B14F-4D97-AF65-F5344CB8AC3E}">
        <p14:creationId xmlns:p14="http://schemas.microsoft.com/office/powerpoint/2010/main" val="235978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9F5E0-DFE2-6D49-A6C0-88877B8F482A}"/>
              </a:ext>
            </a:extLst>
          </p:cNvPr>
          <p:cNvSpPr>
            <a:spLocks noGrp="1"/>
          </p:cNvSpPr>
          <p:nvPr>
            <p:ph type="title"/>
          </p:nvPr>
        </p:nvSpPr>
        <p:spPr/>
        <p:txBody>
          <a:bodyPr/>
          <a:lstStyle/>
          <a:p>
            <a:r>
              <a:rPr lang="en-US" dirty="0"/>
              <a:t>And… Learning is a collective endeavor</a:t>
            </a:r>
          </a:p>
        </p:txBody>
      </p:sp>
      <p:pic>
        <p:nvPicPr>
          <p:cNvPr id="4" name="Picture 3" descr="Screen Shot 2017-10-19 at 8.09.36 PM.png">
            <a:extLst>
              <a:ext uri="{FF2B5EF4-FFF2-40B4-BE49-F238E27FC236}">
                <a16:creationId xmlns:a16="http://schemas.microsoft.com/office/drawing/2014/main" id="{C423F167-EDA6-1340-A668-4730508C39B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11480" y="1845733"/>
            <a:ext cx="4004130" cy="4355041"/>
          </a:xfrm>
          <a:prstGeom prst="rect">
            <a:avLst/>
          </a:prstGeom>
          <a:ln>
            <a:solidFill>
              <a:schemeClr val="accent1"/>
            </a:solidFill>
          </a:ln>
          <a:effectLst>
            <a:softEdge rad="112500"/>
          </a:effectLst>
        </p:spPr>
      </p:pic>
      <p:pic>
        <p:nvPicPr>
          <p:cNvPr id="5" name="Picture Placeholder 4">
            <a:extLst>
              <a:ext uri="{FF2B5EF4-FFF2-40B4-BE49-F238E27FC236}">
                <a16:creationId xmlns:a16="http://schemas.microsoft.com/office/drawing/2014/main" id="{23F747D1-0A70-E24D-BA70-73D9805D0272}"/>
              </a:ext>
            </a:extLst>
          </p:cNvPr>
          <p:cNvPicPr>
            <a:picLocks noChangeAspect="1"/>
          </p:cNvPicPr>
          <p:nvPr/>
        </p:nvPicPr>
        <p:blipFill>
          <a:blip r:embed="rId3">
            <a:alphaModFix/>
          </a:blip>
          <a:srcRect t="1342" b="1342"/>
          <a:stretch>
            <a:fillRect/>
          </a:stretch>
        </p:blipFill>
        <p:spPr>
          <a:xfrm>
            <a:off x="4680037" y="1969731"/>
            <a:ext cx="7369530" cy="4107044"/>
          </a:xfrm>
          <a:prstGeom prst="rect">
            <a:avLst/>
          </a:prstGeom>
          <a:effectLst>
            <a:softEdge rad="177800"/>
          </a:effectLst>
        </p:spPr>
      </p:pic>
    </p:spTree>
    <p:extLst>
      <p:ext uri="{BB962C8B-B14F-4D97-AF65-F5344CB8AC3E}">
        <p14:creationId xmlns:p14="http://schemas.microsoft.com/office/powerpoint/2010/main" val="2157064893"/>
      </p:ext>
    </p:extLst>
  </p:cSld>
  <p:clrMapOvr>
    <a:masterClrMapping/>
  </p:clrMapOvr>
</p:sld>
</file>

<file path=ppt/theme/theme1.xml><?xml version="1.0" encoding="utf-8"?>
<a:theme xmlns:a="http://schemas.openxmlformats.org/drawingml/2006/main" name="usual blue">
  <a:themeElements>
    <a:clrScheme name="Regular Blue">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usual blue" id="{E261C314-2737-0945-A27C-0B053F9463D6}" vid="{863D4936-B554-C048-A85D-4D8077ED02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214D612FCE3B48B3438FB0856801E4" ma:contentTypeVersion="14" ma:contentTypeDescription="Create a new document." ma:contentTypeScope="" ma:versionID="2222da39910a3f9a89481ddcf1304eba">
  <xsd:schema xmlns:xsd="http://www.w3.org/2001/XMLSchema" xmlns:xs="http://www.w3.org/2001/XMLSchema" xmlns:p="http://schemas.microsoft.com/office/2006/metadata/properties" xmlns:ns2="4ae3f3b2-0ada-4e88-ba50-315a31c5ba07" xmlns:ns3="705b290b-649d-4e63-b40a-d874e9293c12" targetNamespace="http://schemas.microsoft.com/office/2006/metadata/properties" ma:root="true" ma:fieldsID="b92990ec12282a51597e5fc1c5b0b7f7" ns2:_="" ns3:_="">
    <xsd:import namespace="4ae3f3b2-0ada-4e88-ba50-315a31c5ba07"/>
    <xsd:import namespace="705b290b-649d-4e63-b40a-d874e9293c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3f3b2-0ada-4e88-ba50-315a31c5b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5b290b-649d-4e63-b40a-d874e9293c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8BF4D4-810A-4F94-AEE9-92E272A03DA9}"/>
</file>

<file path=customXml/itemProps2.xml><?xml version="1.0" encoding="utf-8"?>
<ds:datastoreItem xmlns:ds="http://schemas.openxmlformats.org/officeDocument/2006/customXml" ds:itemID="{8BC843F7-3E38-458A-AC10-9232EFCE6A20}"/>
</file>

<file path=customXml/itemProps3.xml><?xml version="1.0" encoding="utf-8"?>
<ds:datastoreItem xmlns:ds="http://schemas.openxmlformats.org/officeDocument/2006/customXml" ds:itemID="{537F066C-E771-46F4-AE02-6270EE24F845}"/>
</file>

<file path=docProps/app.xml><?xml version="1.0" encoding="utf-8"?>
<Properties xmlns="http://schemas.openxmlformats.org/officeDocument/2006/extended-properties" xmlns:vt="http://schemas.openxmlformats.org/officeDocument/2006/docPropsVTypes">
  <Template>usual blue</Template>
  <TotalTime>9675</TotalTime>
  <Words>690</Words>
  <Application>Microsoft Macintosh PowerPoint</Application>
  <PresentationFormat>Widescreen</PresentationFormat>
  <Paragraphs>91</Paragraphs>
  <Slides>17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Avenir</vt:lpstr>
      <vt:lpstr>Calibri</vt:lpstr>
      <vt:lpstr>Calibri Light</vt:lpstr>
      <vt:lpstr>Helvetica</vt:lpstr>
      <vt:lpstr>Helvetica Neue</vt:lpstr>
      <vt:lpstr>usual blue</vt:lpstr>
      <vt:lpstr> </vt:lpstr>
      <vt:lpstr>PowerPoint Presentation</vt:lpstr>
      <vt:lpstr>PowerPoint Presentation</vt:lpstr>
      <vt:lpstr>PowerPoint Presentation</vt:lpstr>
      <vt:lpstr>PowerPoint Presentation</vt:lpstr>
      <vt:lpstr>PowerPoint Presentation</vt:lpstr>
      <vt:lpstr>Creating opportunities for children’s understandings to emerge</vt:lpstr>
      <vt:lpstr>Capturing what children know and can do</vt:lpstr>
      <vt:lpstr>And… Learning is a collective endeavor</vt:lpstr>
      <vt:lpstr>  10 + 10 + 14 = 34</vt:lpstr>
      <vt:lpstr>Relationship between Others Engaging with Your Ideas and Achievement</vt:lpstr>
      <vt:lpstr>What does EOI sound and look like?</vt:lpstr>
      <vt:lpstr>PowerPoint Presentation</vt:lpstr>
      <vt:lpstr>PowerPoint Presentation</vt:lpstr>
      <vt:lpstr>Supporting Engaging with Others Ideas</vt:lpstr>
      <vt:lpstr>“How teachers speak, listen, see, and interact with young people matters. They shape the environment and interactions that in turn shape students’ sense of themselves and their competence. Teachers can reproduce themselves and their competence. Teachers can reproduce marginalization or disrupt it. As such, they play an essential role in rehumanizing school experiences of Latinx, Black, and indigenous students.”         -Professor Imani Goffney </vt:lpstr>
      <vt:lpstr>Resources for teachers and  teacher educators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Students’ Mathematical Thinking to Support Participation and Enhance Opportunities for Equity </dc:title>
  <dc:creator>Megan Franke</dc:creator>
  <cp:lastModifiedBy>Megan Franke</cp:lastModifiedBy>
  <cp:revision>100</cp:revision>
  <dcterms:created xsi:type="dcterms:W3CDTF">2019-11-13T04:19:34Z</dcterms:created>
  <dcterms:modified xsi:type="dcterms:W3CDTF">2021-06-12T20:52:32Z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0x01010060214D612FCE3B48B3438FB0856801E4</vt:lpwstr>
  </property>
</Properties>
</file>